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30" r:id="rId1"/>
  </p:sldMasterIdLst>
  <p:notesMasterIdLst>
    <p:notesMasterId r:id="rId21"/>
  </p:notesMasterIdLst>
  <p:handoutMasterIdLst>
    <p:handoutMasterId r:id="rId22"/>
  </p:handoutMasterIdLst>
  <p:sldIdLst>
    <p:sldId id="2719" r:id="rId2"/>
    <p:sldId id="2731" r:id="rId3"/>
    <p:sldId id="2746" r:id="rId4"/>
    <p:sldId id="2759" r:id="rId5"/>
    <p:sldId id="2755" r:id="rId6"/>
    <p:sldId id="2741" r:id="rId7"/>
    <p:sldId id="2756" r:id="rId8"/>
    <p:sldId id="2740" r:id="rId9"/>
    <p:sldId id="2757" r:id="rId10"/>
    <p:sldId id="2758" r:id="rId11"/>
    <p:sldId id="2729" r:id="rId12"/>
    <p:sldId id="2749" r:id="rId13"/>
    <p:sldId id="2743" r:id="rId14"/>
    <p:sldId id="2744" r:id="rId15"/>
    <p:sldId id="2753" r:id="rId16"/>
    <p:sldId id="2745" r:id="rId17"/>
    <p:sldId id="2723" r:id="rId18"/>
    <p:sldId id="2751" r:id="rId19"/>
    <p:sldId id="2750" r:id="rId20"/>
  </p:sldIdLst>
  <p:sldSz cx="12192000" cy="6858000"/>
  <p:notesSz cx="7099300" cy="10234613"/>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BB294A-9496-7377-1028-29E76A09EED6}" name="Prem Varijakzhan" initials="PV" userId="S::e1336246@u.nus.edu::b02e0fc0-b0a0-4f42-a205-29b6c9eaafa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F7E"/>
    <a:srgbClr val="0091FF"/>
    <a:srgbClr val="3D5C7A"/>
    <a:srgbClr val="354350"/>
    <a:srgbClr val="376EA5"/>
    <a:srgbClr val="FA9D00"/>
    <a:srgbClr val="2379CF"/>
    <a:srgbClr val="2B2F33"/>
    <a:srgbClr val="034159"/>
    <a:srgbClr val="B3E5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B5CF8-7D6E-B499-0438-AD23E5320083}" v="717" dt="2024-10-27T16:55:03.752"/>
    <p1510:client id="{06B8C6EB-DBD9-867D-E170-9331EC06CDC3}" v="72" dt="2024-10-28T13:47:43.037"/>
    <p1510:client id="{1D0146FE-8636-99DB-F01A-A053DB142C45}" v="34" dt="2024-10-27T17:22:55.186"/>
    <p1510:client id="{3CA1B641-E0F5-2C4B-88AC-12929305B503}" v="754" dt="2024-10-28T13:25:31.591"/>
    <p1510:client id="{55DAE95F-5B7E-D9C6-F4E0-EA5DE0B0DC18}" v="661" dt="2024-10-28T01:15:35.250"/>
    <p1510:client id="{F2596CAE-2A73-8AB6-7738-3EA0DF32B133}" v="17" dt="2024-10-28T00:19:37.3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45098" autoAdjust="0"/>
  </p:normalViewPr>
  <p:slideViewPr>
    <p:cSldViewPr snapToGrid="0">
      <p:cViewPr varScale="1">
        <p:scale>
          <a:sx n="111" d="100"/>
          <a:sy n="111" d="100"/>
        </p:scale>
        <p:origin x="558"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96A76D-2659-4DB2-BEED-F5B1378EFBB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02D7B1C-8C2B-4089-AE3A-73180ED712E7}">
      <dgm:prSet/>
      <dgm:spPr/>
      <dgm:t>
        <a:bodyPr/>
        <a:lstStyle/>
        <a:p>
          <a:pPr rtl="0"/>
          <a:r>
            <a:rPr lang="en-SG" b="1" i="0"/>
            <a:t>1. ICM (</a:t>
          </a:r>
          <a:r>
            <a:rPr lang="en-SG" b="1" i="0">
              <a:latin typeface="Grandview Display"/>
            </a:rPr>
            <a:t>Integrated Colour Model</a:t>
          </a:r>
          <a:r>
            <a:rPr lang="en-SG" b="1" i="0"/>
            <a:t>)</a:t>
          </a:r>
          <a:endParaRPr lang="en-US"/>
        </a:p>
      </dgm:t>
    </dgm:pt>
    <dgm:pt modelId="{F31E19B4-FBB3-49BC-B202-1CA4B21AAF11}" type="parTrans" cxnId="{DC32963B-36C9-40B2-82EB-74BBCFDC1AE9}">
      <dgm:prSet/>
      <dgm:spPr/>
      <dgm:t>
        <a:bodyPr/>
        <a:lstStyle/>
        <a:p>
          <a:endParaRPr lang="en-US"/>
        </a:p>
      </dgm:t>
    </dgm:pt>
    <dgm:pt modelId="{D47A330D-15C2-44A6-B387-C9CAB9754FD7}" type="sibTrans" cxnId="{DC32963B-36C9-40B2-82EB-74BBCFDC1AE9}">
      <dgm:prSet/>
      <dgm:spPr/>
      <dgm:t>
        <a:bodyPr/>
        <a:lstStyle/>
        <a:p>
          <a:endParaRPr lang="en-US"/>
        </a:p>
      </dgm:t>
    </dgm:pt>
    <dgm:pt modelId="{AC4B92AB-77F0-4132-9B9B-E150085806AC}">
      <dgm:prSet/>
      <dgm:spPr/>
      <dgm:t>
        <a:bodyPr/>
        <a:lstStyle/>
        <a:p>
          <a:r>
            <a:rPr lang="en-SG" b="1" i="0"/>
            <a:t>Techniques</a:t>
          </a:r>
          <a:r>
            <a:rPr lang="en-SG" b="0" i="0"/>
            <a:t>:</a:t>
          </a:r>
          <a:endParaRPr lang="en-US"/>
        </a:p>
      </dgm:t>
    </dgm:pt>
    <dgm:pt modelId="{66BABF19-5F3E-465D-B135-E9A7FD8280B3}" type="parTrans" cxnId="{8C4C3183-91A8-4ED7-9486-A66C0DFD3FF7}">
      <dgm:prSet/>
      <dgm:spPr/>
      <dgm:t>
        <a:bodyPr/>
        <a:lstStyle/>
        <a:p>
          <a:endParaRPr lang="en-US"/>
        </a:p>
      </dgm:t>
    </dgm:pt>
    <dgm:pt modelId="{2FFAB53D-00E4-4C27-8046-C6528696BF55}" type="sibTrans" cxnId="{8C4C3183-91A8-4ED7-9486-A66C0DFD3FF7}">
      <dgm:prSet/>
      <dgm:spPr/>
      <dgm:t>
        <a:bodyPr/>
        <a:lstStyle/>
        <a:p>
          <a:endParaRPr lang="en-US"/>
        </a:p>
      </dgm:t>
    </dgm:pt>
    <dgm:pt modelId="{DF6126EF-FA8E-4B17-811D-DF17ADB3FC27}">
      <dgm:prSet/>
      <dgm:spPr/>
      <dgm:t>
        <a:bodyPr/>
        <a:lstStyle/>
        <a:p>
          <a:r>
            <a:rPr lang="en-SG" b="0" i="0"/>
            <a:t>Global Histogram Stretching</a:t>
          </a:r>
          <a:endParaRPr lang="en-US"/>
        </a:p>
      </dgm:t>
    </dgm:pt>
    <dgm:pt modelId="{DC1A181D-D451-4452-ADD3-22965C62A79D}" type="parTrans" cxnId="{67E2EABC-1511-4826-9BFC-C55F6FB9B336}">
      <dgm:prSet/>
      <dgm:spPr/>
      <dgm:t>
        <a:bodyPr/>
        <a:lstStyle/>
        <a:p>
          <a:endParaRPr lang="en-US"/>
        </a:p>
      </dgm:t>
    </dgm:pt>
    <dgm:pt modelId="{14DB5F7C-8179-4EF6-B6E1-3247C0232DB1}" type="sibTrans" cxnId="{67E2EABC-1511-4826-9BFC-C55F6FB9B336}">
      <dgm:prSet/>
      <dgm:spPr/>
      <dgm:t>
        <a:bodyPr/>
        <a:lstStyle/>
        <a:p>
          <a:endParaRPr lang="en-US"/>
        </a:p>
      </dgm:t>
    </dgm:pt>
    <dgm:pt modelId="{BDC6903E-43CB-4740-AEEE-ACC3E7514E88}">
      <dgm:prSet/>
      <dgm:spPr/>
      <dgm:t>
        <a:bodyPr/>
        <a:lstStyle/>
        <a:p>
          <a:r>
            <a:rPr lang="en-SG" b="0" i="0"/>
            <a:t>HSV Stretching</a:t>
          </a:r>
          <a:endParaRPr lang="en-US"/>
        </a:p>
      </dgm:t>
    </dgm:pt>
    <dgm:pt modelId="{21548F77-3CA9-40E2-95E2-C8DEBAD27467}" type="parTrans" cxnId="{F968DAE2-3EE5-4581-89C0-6AF3A3EBD18A}">
      <dgm:prSet/>
      <dgm:spPr/>
      <dgm:t>
        <a:bodyPr/>
        <a:lstStyle/>
        <a:p>
          <a:endParaRPr lang="en-US"/>
        </a:p>
      </dgm:t>
    </dgm:pt>
    <dgm:pt modelId="{F5ED11E8-C4A4-4FC6-AF72-300C5CAD0E73}" type="sibTrans" cxnId="{F968DAE2-3EE5-4581-89C0-6AF3A3EBD18A}">
      <dgm:prSet/>
      <dgm:spPr/>
      <dgm:t>
        <a:bodyPr/>
        <a:lstStyle/>
        <a:p>
          <a:endParaRPr lang="en-US"/>
        </a:p>
      </dgm:t>
    </dgm:pt>
    <dgm:pt modelId="{69D9A586-EF63-4543-965A-F87C7A979B13}">
      <dgm:prSet/>
      <dgm:spPr/>
      <dgm:t>
        <a:bodyPr/>
        <a:lstStyle/>
        <a:p>
          <a:r>
            <a:rPr lang="en-SG" b="0" i="0"/>
            <a:t>Scene Radiance Adjustment</a:t>
          </a:r>
          <a:endParaRPr lang="en-US"/>
        </a:p>
      </dgm:t>
    </dgm:pt>
    <dgm:pt modelId="{5218D55B-5218-48B7-AF6E-136239A467C4}" type="parTrans" cxnId="{56F171FD-AF6E-49E0-AD03-5323DBCF0A15}">
      <dgm:prSet/>
      <dgm:spPr/>
      <dgm:t>
        <a:bodyPr/>
        <a:lstStyle/>
        <a:p>
          <a:endParaRPr lang="en-US"/>
        </a:p>
      </dgm:t>
    </dgm:pt>
    <dgm:pt modelId="{E6679776-2BF2-42BD-85F8-4D0FB1A22E03}" type="sibTrans" cxnId="{56F171FD-AF6E-49E0-AD03-5323DBCF0A15}">
      <dgm:prSet/>
      <dgm:spPr/>
      <dgm:t>
        <a:bodyPr/>
        <a:lstStyle/>
        <a:p>
          <a:endParaRPr lang="en-US"/>
        </a:p>
      </dgm:t>
    </dgm:pt>
    <dgm:pt modelId="{13BCB7E0-00D5-4A7A-AC15-0F9283BC449D}">
      <dgm:prSet/>
      <dgm:spPr/>
      <dgm:t>
        <a:bodyPr/>
        <a:lstStyle/>
        <a:p>
          <a:r>
            <a:rPr lang="en-SG" b="1" i="0"/>
            <a:t>Purpose:</a:t>
          </a:r>
          <a:r>
            <a:rPr lang="en-SG" b="0" i="0"/>
            <a:t> Enhances contrast and visibility by iteratively refining image clarity.</a:t>
          </a:r>
          <a:endParaRPr lang="en-US"/>
        </a:p>
      </dgm:t>
    </dgm:pt>
    <dgm:pt modelId="{261FB5D1-A6C9-4B4D-810F-D88DF204292B}" type="parTrans" cxnId="{CFBA1BAA-4457-4C43-BA89-2CE5D9E62076}">
      <dgm:prSet/>
      <dgm:spPr/>
      <dgm:t>
        <a:bodyPr/>
        <a:lstStyle/>
        <a:p>
          <a:endParaRPr lang="en-US"/>
        </a:p>
      </dgm:t>
    </dgm:pt>
    <dgm:pt modelId="{E09982B9-BFF7-488F-B2ED-24E9C4BE7707}" type="sibTrans" cxnId="{CFBA1BAA-4457-4C43-BA89-2CE5D9E62076}">
      <dgm:prSet/>
      <dgm:spPr/>
      <dgm:t>
        <a:bodyPr/>
        <a:lstStyle/>
        <a:p>
          <a:endParaRPr lang="en-US"/>
        </a:p>
      </dgm:t>
    </dgm:pt>
    <dgm:pt modelId="{407F5E63-59D1-4165-BEC2-E5AC14E81F65}">
      <dgm:prSet/>
      <dgm:spPr/>
      <dgm:t>
        <a:bodyPr/>
        <a:lstStyle/>
        <a:p>
          <a:r>
            <a:rPr lang="en-SG" b="1" i="0"/>
            <a:t>2. RGHS (Relative Global Histogram Stretching)</a:t>
          </a:r>
          <a:endParaRPr lang="en-US"/>
        </a:p>
      </dgm:t>
    </dgm:pt>
    <dgm:pt modelId="{DFEF1DD5-86B1-4029-838C-909967A41B2E}" type="parTrans" cxnId="{D6AAA413-6300-414E-98A1-21C7F2CD1D9F}">
      <dgm:prSet/>
      <dgm:spPr/>
      <dgm:t>
        <a:bodyPr/>
        <a:lstStyle/>
        <a:p>
          <a:endParaRPr lang="en-US"/>
        </a:p>
      </dgm:t>
    </dgm:pt>
    <dgm:pt modelId="{02B40274-B215-4B49-9344-8B169180738E}" type="sibTrans" cxnId="{D6AAA413-6300-414E-98A1-21C7F2CD1D9F}">
      <dgm:prSet/>
      <dgm:spPr/>
      <dgm:t>
        <a:bodyPr/>
        <a:lstStyle/>
        <a:p>
          <a:endParaRPr lang="en-US"/>
        </a:p>
      </dgm:t>
    </dgm:pt>
    <dgm:pt modelId="{5FD7E699-2CBC-428D-9DC4-0510512D3C97}">
      <dgm:prSet/>
      <dgm:spPr/>
      <dgm:t>
        <a:bodyPr/>
        <a:lstStyle/>
        <a:p>
          <a:r>
            <a:rPr lang="en-SG" b="1" i="0"/>
            <a:t>Techniques</a:t>
          </a:r>
          <a:r>
            <a:rPr lang="en-SG" b="0" i="0"/>
            <a:t>:</a:t>
          </a:r>
          <a:endParaRPr lang="en-US"/>
        </a:p>
      </dgm:t>
    </dgm:pt>
    <dgm:pt modelId="{3B88DA26-923A-4BB1-88E3-18E98E645CC1}" type="parTrans" cxnId="{B96CA2EA-B906-425B-B38C-1207995E21F2}">
      <dgm:prSet/>
      <dgm:spPr/>
      <dgm:t>
        <a:bodyPr/>
        <a:lstStyle/>
        <a:p>
          <a:endParaRPr lang="en-US"/>
        </a:p>
      </dgm:t>
    </dgm:pt>
    <dgm:pt modelId="{9031BE7D-FD60-447E-BFAC-5AF5C1980F50}" type="sibTrans" cxnId="{B96CA2EA-B906-425B-B38C-1207995E21F2}">
      <dgm:prSet/>
      <dgm:spPr/>
      <dgm:t>
        <a:bodyPr/>
        <a:lstStyle/>
        <a:p>
          <a:endParaRPr lang="en-US"/>
        </a:p>
      </dgm:t>
    </dgm:pt>
    <dgm:pt modelId="{5D0CD320-41F8-4AE2-B59E-92522DE56194}">
      <dgm:prSet/>
      <dgm:spPr/>
      <dgm:t>
        <a:bodyPr/>
        <a:lstStyle/>
        <a:p>
          <a:r>
            <a:rPr lang="en-SG" b="0" i="0"/>
            <a:t>RGB Equalization</a:t>
          </a:r>
          <a:endParaRPr lang="en-US"/>
        </a:p>
      </dgm:t>
    </dgm:pt>
    <dgm:pt modelId="{CFF9C2F7-BF6E-4937-ADB6-9797AE205583}" type="parTrans" cxnId="{B61C1CC8-3CA1-4B24-B8E0-93FD59691513}">
      <dgm:prSet/>
      <dgm:spPr/>
      <dgm:t>
        <a:bodyPr/>
        <a:lstStyle/>
        <a:p>
          <a:endParaRPr lang="en-US"/>
        </a:p>
      </dgm:t>
    </dgm:pt>
    <dgm:pt modelId="{F9377766-1DDB-434D-B86D-D8DC5D56A7D4}" type="sibTrans" cxnId="{B61C1CC8-3CA1-4B24-B8E0-93FD59691513}">
      <dgm:prSet/>
      <dgm:spPr/>
      <dgm:t>
        <a:bodyPr/>
        <a:lstStyle/>
        <a:p>
          <a:endParaRPr lang="en-US"/>
        </a:p>
      </dgm:t>
    </dgm:pt>
    <dgm:pt modelId="{AA122749-445C-434B-836A-B9EFAB9A0737}">
      <dgm:prSet/>
      <dgm:spPr/>
      <dgm:t>
        <a:bodyPr/>
        <a:lstStyle/>
        <a:p>
          <a:r>
            <a:rPr lang="en-SG" b="0" i="0"/>
            <a:t>LAB Stretching</a:t>
          </a:r>
          <a:endParaRPr lang="en-US"/>
        </a:p>
      </dgm:t>
    </dgm:pt>
    <dgm:pt modelId="{BDB10237-611E-49CA-A3AB-1FE529F782D4}" type="parTrans" cxnId="{4D1C6CE5-1DC5-44CB-8929-77273319ACF3}">
      <dgm:prSet/>
      <dgm:spPr/>
      <dgm:t>
        <a:bodyPr/>
        <a:lstStyle/>
        <a:p>
          <a:endParaRPr lang="en-US"/>
        </a:p>
      </dgm:t>
    </dgm:pt>
    <dgm:pt modelId="{3F2419C0-6061-4762-A820-E6D7CC08D5AC}" type="sibTrans" cxnId="{4D1C6CE5-1DC5-44CB-8929-77273319ACF3}">
      <dgm:prSet/>
      <dgm:spPr/>
      <dgm:t>
        <a:bodyPr/>
        <a:lstStyle/>
        <a:p>
          <a:endParaRPr lang="en-US"/>
        </a:p>
      </dgm:t>
    </dgm:pt>
    <dgm:pt modelId="{EDEDFE13-4EB0-49E8-9C78-1FA93DB49DBA}">
      <dgm:prSet/>
      <dgm:spPr/>
      <dgm:t>
        <a:bodyPr/>
        <a:lstStyle/>
        <a:p>
          <a:r>
            <a:rPr lang="en-SG" b="0" i="0"/>
            <a:t>Relative Histogram Adjustment</a:t>
          </a:r>
          <a:endParaRPr lang="en-US"/>
        </a:p>
      </dgm:t>
    </dgm:pt>
    <dgm:pt modelId="{894CA3B6-9747-4DDF-964D-E0D3D6522B88}" type="parTrans" cxnId="{13B2F49C-ACCA-49D6-8BE2-664D5E36FB25}">
      <dgm:prSet/>
      <dgm:spPr/>
      <dgm:t>
        <a:bodyPr/>
        <a:lstStyle/>
        <a:p>
          <a:endParaRPr lang="en-US"/>
        </a:p>
      </dgm:t>
    </dgm:pt>
    <dgm:pt modelId="{0D0BD11F-F0C6-4118-8420-6A74C77B6053}" type="sibTrans" cxnId="{13B2F49C-ACCA-49D6-8BE2-664D5E36FB25}">
      <dgm:prSet/>
      <dgm:spPr/>
      <dgm:t>
        <a:bodyPr/>
        <a:lstStyle/>
        <a:p>
          <a:endParaRPr lang="en-US"/>
        </a:p>
      </dgm:t>
    </dgm:pt>
    <dgm:pt modelId="{880701F8-7523-4A0E-B81C-6DB004035F7B}">
      <dgm:prSet/>
      <dgm:spPr/>
      <dgm:t>
        <a:bodyPr/>
        <a:lstStyle/>
        <a:p>
          <a:r>
            <a:rPr lang="en-SG" b="1" i="0"/>
            <a:t>Purpose:</a:t>
          </a:r>
          <a:r>
            <a:rPr lang="en-SG" b="0" i="0"/>
            <a:t> Improves colour balance and segment clarity by adjusting histogram and colour channels.</a:t>
          </a:r>
          <a:endParaRPr lang="en-US"/>
        </a:p>
      </dgm:t>
    </dgm:pt>
    <dgm:pt modelId="{0813D744-BDB9-4D2F-9378-0B7FBE4C5FD2}" type="parTrans" cxnId="{48536335-9E27-494A-967B-9CC305E531C2}">
      <dgm:prSet/>
      <dgm:spPr/>
      <dgm:t>
        <a:bodyPr/>
        <a:lstStyle/>
        <a:p>
          <a:endParaRPr lang="en-US"/>
        </a:p>
      </dgm:t>
    </dgm:pt>
    <dgm:pt modelId="{B4F4C39C-97C8-461D-B52E-51C205EDD46E}" type="sibTrans" cxnId="{48536335-9E27-494A-967B-9CC305E531C2}">
      <dgm:prSet/>
      <dgm:spPr/>
      <dgm:t>
        <a:bodyPr/>
        <a:lstStyle/>
        <a:p>
          <a:endParaRPr lang="en-US"/>
        </a:p>
      </dgm:t>
    </dgm:pt>
    <dgm:pt modelId="{7DCF5B65-B32D-4E62-81BB-8E14597DC133}">
      <dgm:prSet/>
      <dgm:spPr/>
      <dgm:t>
        <a:bodyPr/>
        <a:lstStyle/>
        <a:p>
          <a:pPr rtl="0"/>
          <a:r>
            <a:rPr lang="en-SG" b="1" i="0"/>
            <a:t>3. UCM (</a:t>
          </a:r>
          <a:r>
            <a:rPr lang="en-SG" b="1" i="0">
              <a:latin typeface="Grandview Display"/>
            </a:rPr>
            <a:t>Unsupervised Color Correction Method</a:t>
          </a:r>
          <a:r>
            <a:rPr lang="en-SG" b="1" i="0"/>
            <a:t>)</a:t>
          </a:r>
          <a:endParaRPr lang="en-US"/>
        </a:p>
      </dgm:t>
    </dgm:pt>
    <dgm:pt modelId="{9BFC931D-E1E8-4697-A738-94845782F452}" type="parTrans" cxnId="{E5890B88-7B43-4B43-85EC-F00F1F1667AD}">
      <dgm:prSet/>
      <dgm:spPr/>
      <dgm:t>
        <a:bodyPr/>
        <a:lstStyle/>
        <a:p>
          <a:endParaRPr lang="en-US"/>
        </a:p>
      </dgm:t>
    </dgm:pt>
    <dgm:pt modelId="{0F9D4BDF-B1AD-4CBA-AC1A-2A7499B3C3B5}" type="sibTrans" cxnId="{E5890B88-7B43-4B43-85EC-F00F1F1667AD}">
      <dgm:prSet/>
      <dgm:spPr/>
      <dgm:t>
        <a:bodyPr/>
        <a:lstStyle/>
        <a:p>
          <a:endParaRPr lang="en-US"/>
        </a:p>
      </dgm:t>
    </dgm:pt>
    <dgm:pt modelId="{59DCB5DA-DEFA-4604-B061-8847E69042F3}">
      <dgm:prSet/>
      <dgm:spPr/>
      <dgm:t>
        <a:bodyPr/>
        <a:lstStyle/>
        <a:p>
          <a:r>
            <a:rPr lang="en-SG" b="1" i="0"/>
            <a:t>Techniques</a:t>
          </a:r>
          <a:r>
            <a:rPr lang="en-SG" b="0" i="0"/>
            <a:t>:</a:t>
          </a:r>
          <a:endParaRPr lang="en-US"/>
        </a:p>
      </dgm:t>
    </dgm:pt>
    <dgm:pt modelId="{35F0C8BD-BB55-4C4D-9984-47D9394779F4}" type="parTrans" cxnId="{DBAE04E9-1211-41BA-9918-44ABDC07C48D}">
      <dgm:prSet/>
      <dgm:spPr/>
      <dgm:t>
        <a:bodyPr/>
        <a:lstStyle/>
        <a:p>
          <a:endParaRPr lang="en-US"/>
        </a:p>
      </dgm:t>
    </dgm:pt>
    <dgm:pt modelId="{F82B17AF-E7B5-4695-994B-7ED6E5E943D4}" type="sibTrans" cxnId="{DBAE04E9-1211-41BA-9918-44ABDC07C48D}">
      <dgm:prSet/>
      <dgm:spPr/>
      <dgm:t>
        <a:bodyPr/>
        <a:lstStyle/>
        <a:p>
          <a:endParaRPr lang="en-US"/>
        </a:p>
      </dgm:t>
    </dgm:pt>
    <dgm:pt modelId="{328CCC11-703E-42AF-A46A-6C2CE52C45D2}">
      <dgm:prSet/>
      <dgm:spPr/>
      <dgm:t>
        <a:bodyPr/>
        <a:lstStyle/>
        <a:p>
          <a:r>
            <a:rPr lang="en-SG" b="0" i="0"/>
            <a:t>RGB Equalization</a:t>
          </a:r>
          <a:endParaRPr lang="en-US"/>
        </a:p>
      </dgm:t>
    </dgm:pt>
    <dgm:pt modelId="{D887E9A8-8CEC-4D82-A50C-7C5B352C9BBB}" type="parTrans" cxnId="{B95A7E15-E8D2-4E5E-B8CD-3CDEF41829B2}">
      <dgm:prSet/>
      <dgm:spPr/>
      <dgm:t>
        <a:bodyPr/>
        <a:lstStyle/>
        <a:p>
          <a:endParaRPr lang="en-US"/>
        </a:p>
      </dgm:t>
    </dgm:pt>
    <dgm:pt modelId="{2D99E778-02BA-488A-916B-DD2BD87BBEEC}" type="sibTrans" cxnId="{B95A7E15-E8D2-4E5E-B8CD-3CDEF41829B2}">
      <dgm:prSet/>
      <dgm:spPr/>
      <dgm:t>
        <a:bodyPr/>
        <a:lstStyle/>
        <a:p>
          <a:endParaRPr lang="en-US"/>
        </a:p>
      </dgm:t>
    </dgm:pt>
    <dgm:pt modelId="{D39DE89C-8E59-40FF-9D9E-DAB21753DCD9}">
      <dgm:prSet/>
      <dgm:spPr/>
      <dgm:t>
        <a:bodyPr/>
        <a:lstStyle/>
        <a:p>
          <a:r>
            <a:rPr lang="en-SG" b="0" i="0"/>
            <a:t>Global Histogram Stretching</a:t>
          </a:r>
          <a:endParaRPr lang="en-US"/>
        </a:p>
      </dgm:t>
    </dgm:pt>
    <dgm:pt modelId="{D6FBA1DC-3A9A-4A7F-8195-DA22D5743943}" type="parTrans" cxnId="{F3C67697-A71B-4223-8089-4AA58C16B2A7}">
      <dgm:prSet/>
      <dgm:spPr/>
      <dgm:t>
        <a:bodyPr/>
        <a:lstStyle/>
        <a:p>
          <a:endParaRPr lang="en-US"/>
        </a:p>
      </dgm:t>
    </dgm:pt>
    <dgm:pt modelId="{C9DB34F0-6E14-414B-B832-A0893E38D89A}" type="sibTrans" cxnId="{F3C67697-A71B-4223-8089-4AA58C16B2A7}">
      <dgm:prSet/>
      <dgm:spPr/>
      <dgm:t>
        <a:bodyPr/>
        <a:lstStyle/>
        <a:p>
          <a:endParaRPr lang="en-US"/>
        </a:p>
      </dgm:t>
    </dgm:pt>
    <dgm:pt modelId="{B6399CE6-8F08-4258-8548-5917F8A97C1A}">
      <dgm:prSet/>
      <dgm:spPr/>
      <dgm:t>
        <a:bodyPr/>
        <a:lstStyle/>
        <a:p>
          <a:r>
            <a:rPr lang="en-SG" b="0" i="0"/>
            <a:t>HSV Stretching</a:t>
          </a:r>
          <a:endParaRPr lang="en-US"/>
        </a:p>
      </dgm:t>
    </dgm:pt>
    <dgm:pt modelId="{BDBBE587-3763-4C2A-BBE5-0A600C0930EF}" type="parTrans" cxnId="{53D32F36-4F3B-4558-B3B7-2350344F4D48}">
      <dgm:prSet/>
      <dgm:spPr/>
      <dgm:t>
        <a:bodyPr/>
        <a:lstStyle/>
        <a:p>
          <a:endParaRPr lang="en-US"/>
        </a:p>
      </dgm:t>
    </dgm:pt>
    <dgm:pt modelId="{5A6236B2-35CD-4354-B434-0F040219A68F}" type="sibTrans" cxnId="{53D32F36-4F3B-4558-B3B7-2350344F4D48}">
      <dgm:prSet/>
      <dgm:spPr/>
      <dgm:t>
        <a:bodyPr/>
        <a:lstStyle/>
        <a:p>
          <a:endParaRPr lang="en-US"/>
        </a:p>
      </dgm:t>
    </dgm:pt>
    <dgm:pt modelId="{24062C09-C19F-437D-B971-7B3DA527D2AE}">
      <dgm:prSet/>
      <dgm:spPr/>
      <dgm:t>
        <a:bodyPr/>
        <a:lstStyle/>
        <a:p>
          <a:r>
            <a:rPr lang="en-SG" b="1" i="0"/>
            <a:t>Purpose:</a:t>
          </a:r>
          <a:r>
            <a:rPr lang="en-SG" b="0" i="0"/>
            <a:t> Enhances image contours and boundaries, focusing on both colour and brightness adjustments.</a:t>
          </a:r>
          <a:endParaRPr lang="en-US"/>
        </a:p>
      </dgm:t>
    </dgm:pt>
    <dgm:pt modelId="{033C0CE7-9343-4B54-9431-05D10D540E18}" type="parTrans" cxnId="{12AC2204-6495-4CFD-B69D-F140A1D81864}">
      <dgm:prSet/>
      <dgm:spPr/>
      <dgm:t>
        <a:bodyPr/>
        <a:lstStyle/>
        <a:p>
          <a:endParaRPr lang="en-US"/>
        </a:p>
      </dgm:t>
    </dgm:pt>
    <dgm:pt modelId="{6C0052C9-9E62-4096-BD01-15F27E3952C1}" type="sibTrans" cxnId="{12AC2204-6495-4CFD-B69D-F140A1D81864}">
      <dgm:prSet/>
      <dgm:spPr/>
      <dgm:t>
        <a:bodyPr/>
        <a:lstStyle/>
        <a:p>
          <a:endParaRPr lang="en-US"/>
        </a:p>
      </dgm:t>
    </dgm:pt>
    <dgm:pt modelId="{19004E48-A216-D048-9E8C-016533C5FC2E}" type="pres">
      <dgm:prSet presAssocID="{BE96A76D-2659-4DB2-BEED-F5B1378EFBB5}" presName="Name0" presStyleCnt="0">
        <dgm:presLayoutVars>
          <dgm:dir/>
          <dgm:animLvl val="lvl"/>
          <dgm:resizeHandles val="exact"/>
        </dgm:presLayoutVars>
      </dgm:prSet>
      <dgm:spPr/>
    </dgm:pt>
    <dgm:pt modelId="{BFD63838-99E5-FA44-AA66-FF4CA9426A4E}" type="pres">
      <dgm:prSet presAssocID="{202D7B1C-8C2B-4089-AE3A-73180ED712E7}" presName="composite" presStyleCnt="0"/>
      <dgm:spPr/>
    </dgm:pt>
    <dgm:pt modelId="{591748E5-A73A-A948-8A90-12F02EF5D0F8}" type="pres">
      <dgm:prSet presAssocID="{202D7B1C-8C2B-4089-AE3A-73180ED712E7}" presName="parTx" presStyleLbl="alignNode1" presStyleIdx="0" presStyleCnt="3">
        <dgm:presLayoutVars>
          <dgm:chMax val="0"/>
          <dgm:chPref val="0"/>
          <dgm:bulletEnabled val="1"/>
        </dgm:presLayoutVars>
      </dgm:prSet>
      <dgm:spPr/>
    </dgm:pt>
    <dgm:pt modelId="{5650E2A0-F57A-9741-B28B-CF3324A04F15}" type="pres">
      <dgm:prSet presAssocID="{202D7B1C-8C2B-4089-AE3A-73180ED712E7}" presName="desTx" presStyleLbl="alignAccFollowNode1" presStyleIdx="0" presStyleCnt="3">
        <dgm:presLayoutVars>
          <dgm:bulletEnabled val="1"/>
        </dgm:presLayoutVars>
      </dgm:prSet>
      <dgm:spPr/>
    </dgm:pt>
    <dgm:pt modelId="{846AACE8-C15B-DE4E-94C8-87692CB0992C}" type="pres">
      <dgm:prSet presAssocID="{D47A330D-15C2-44A6-B387-C9CAB9754FD7}" presName="space" presStyleCnt="0"/>
      <dgm:spPr/>
    </dgm:pt>
    <dgm:pt modelId="{1E931E1C-6AD3-E744-94DD-D487E9D99772}" type="pres">
      <dgm:prSet presAssocID="{407F5E63-59D1-4165-BEC2-E5AC14E81F65}" presName="composite" presStyleCnt="0"/>
      <dgm:spPr/>
    </dgm:pt>
    <dgm:pt modelId="{C512DCFD-E4EA-464E-A4EE-0B3E10205AA5}" type="pres">
      <dgm:prSet presAssocID="{407F5E63-59D1-4165-BEC2-E5AC14E81F65}" presName="parTx" presStyleLbl="alignNode1" presStyleIdx="1" presStyleCnt="3">
        <dgm:presLayoutVars>
          <dgm:chMax val="0"/>
          <dgm:chPref val="0"/>
          <dgm:bulletEnabled val="1"/>
        </dgm:presLayoutVars>
      </dgm:prSet>
      <dgm:spPr/>
    </dgm:pt>
    <dgm:pt modelId="{3D7360B9-43FD-C645-980A-0C575F363ECA}" type="pres">
      <dgm:prSet presAssocID="{407F5E63-59D1-4165-BEC2-E5AC14E81F65}" presName="desTx" presStyleLbl="alignAccFollowNode1" presStyleIdx="1" presStyleCnt="3">
        <dgm:presLayoutVars>
          <dgm:bulletEnabled val="1"/>
        </dgm:presLayoutVars>
      </dgm:prSet>
      <dgm:spPr/>
    </dgm:pt>
    <dgm:pt modelId="{B279C3C3-64D5-2A49-8B24-47472A31A5F2}" type="pres">
      <dgm:prSet presAssocID="{02B40274-B215-4B49-9344-8B169180738E}" presName="space" presStyleCnt="0"/>
      <dgm:spPr/>
    </dgm:pt>
    <dgm:pt modelId="{905D7AF9-E62C-5A4C-8F84-BA92B59D8667}" type="pres">
      <dgm:prSet presAssocID="{7DCF5B65-B32D-4E62-81BB-8E14597DC133}" presName="composite" presStyleCnt="0"/>
      <dgm:spPr/>
    </dgm:pt>
    <dgm:pt modelId="{2DAF4EA3-5CE7-3F4A-918A-C665594A55F2}" type="pres">
      <dgm:prSet presAssocID="{7DCF5B65-B32D-4E62-81BB-8E14597DC133}" presName="parTx" presStyleLbl="alignNode1" presStyleIdx="2" presStyleCnt="3">
        <dgm:presLayoutVars>
          <dgm:chMax val="0"/>
          <dgm:chPref val="0"/>
          <dgm:bulletEnabled val="1"/>
        </dgm:presLayoutVars>
      </dgm:prSet>
      <dgm:spPr/>
    </dgm:pt>
    <dgm:pt modelId="{2BC3DE29-F2B3-204A-ACE9-15E1CF14D152}" type="pres">
      <dgm:prSet presAssocID="{7DCF5B65-B32D-4E62-81BB-8E14597DC133}" presName="desTx" presStyleLbl="alignAccFollowNode1" presStyleIdx="2" presStyleCnt="3">
        <dgm:presLayoutVars>
          <dgm:bulletEnabled val="1"/>
        </dgm:presLayoutVars>
      </dgm:prSet>
      <dgm:spPr/>
    </dgm:pt>
  </dgm:ptLst>
  <dgm:cxnLst>
    <dgm:cxn modelId="{12AC2204-6495-4CFD-B69D-F140A1D81864}" srcId="{7DCF5B65-B32D-4E62-81BB-8E14597DC133}" destId="{24062C09-C19F-437D-B971-7B3DA527D2AE}" srcOrd="1" destOrd="0" parTransId="{033C0CE7-9343-4B54-9431-05D10D540E18}" sibTransId="{6C0052C9-9E62-4096-BD01-15F27E3952C1}"/>
    <dgm:cxn modelId="{A1ED310E-C355-B94D-81A7-F64CEF0B3FC5}" type="presOf" srcId="{EDEDFE13-4EB0-49E8-9C78-1FA93DB49DBA}" destId="{3D7360B9-43FD-C645-980A-0C575F363ECA}" srcOrd="0" destOrd="3" presId="urn:microsoft.com/office/officeart/2005/8/layout/hList1"/>
    <dgm:cxn modelId="{D6AAA413-6300-414E-98A1-21C7F2CD1D9F}" srcId="{BE96A76D-2659-4DB2-BEED-F5B1378EFBB5}" destId="{407F5E63-59D1-4165-BEC2-E5AC14E81F65}" srcOrd="1" destOrd="0" parTransId="{DFEF1DD5-86B1-4029-838C-909967A41B2E}" sibTransId="{02B40274-B215-4B49-9344-8B169180738E}"/>
    <dgm:cxn modelId="{B95A7E15-E8D2-4E5E-B8CD-3CDEF41829B2}" srcId="{59DCB5DA-DEFA-4604-B061-8847E69042F3}" destId="{328CCC11-703E-42AF-A46A-6C2CE52C45D2}" srcOrd="0" destOrd="0" parTransId="{D887E9A8-8CEC-4D82-A50C-7C5B352C9BBB}" sibTransId="{2D99E778-02BA-488A-916B-DD2BD87BBEEC}"/>
    <dgm:cxn modelId="{6531E615-1337-324B-B9B0-253D556E18F9}" type="presOf" srcId="{13BCB7E0-00D5-4A7A-AC15-0F9283BC449D}" destId="{5650E2A0-F57A-9741-B28B-CF3324A04F15}" srcOrd="0" destOrd="4" presId="urn:microsoft.com/office/officeart/2005/8/layout/hList1"/>
    <dgm:cxn modelId="{61241621-1AFE-514D-B989-33B5CCE6C268}" type="presOf" srcId="{5FD7E699-2CBC-428D-9DC4-0510512D3C97}" destId="{3D7360B9-43FD-C645-980A-0C575F363ECA}" srcOrd="0" destOrd="0" presId="urn:microsoft.com/office/officeart/2005/8/layout/hList1"/>
    <dgm:cxn modelId="{77642131-1709-E34A-9FC7-71A157186FE9}" type="presOf" srcId="{69D9A586-EF63-4543-965A-F87C7A979B13}" destId="{5650E2A0-F57A-9741-B28B-CF3324A04F15}" srcOrd="0" destOrd="3" presId="urn:microsoft.com/office/officeart/2005/8/layout/hList1"/>
    <dgm:cxn modelId="{48536335-9E27-494A-967B-9CC305E531C2}" srcId="{407F5E63-59D1-4165-BEC2-E5AC14E81F65}" destId="{880701F8-7523-4A0E-B81C-6DB004035F7B}" srcOrd="1" destOrd="0" parTransId="{0813D744-BDB9-4D2F-9378-0B7FBE4C5FD2}" sibTransId="{B4F4C39C-97C8-461D-B52E-51C205EDD46E}"/>
    <dgm:cxn modelId="{53D32F36-4F3B-4558-B3B7-2350344F4D48}" srcId="{59DCB5DA-DEFA-4604-B061-8847E69042F3}" destId="{B6399CE6-8F08-4258-8548-5917F8A97C1A}" srcOrd="2" destOrd="0" parTransId="{BDBBE587-3763-4C2A-BBE5-0A600C0930EF}" sibTransId="{5A6236B2-35CD-4354-B434-0F040219A68F}"/>
    <dgm:cxn modelId="{DC32963B-36C9-40B2-82EB-74BBCFDC1AE9}" srcId="{BE96A76D-2659-4DB2-BEED-F5B1378EFBB5}" destId="{202D7B1C-8C2B-4089-AE3A-73180ED712E7}" srcOrd="0" destOrd="0" parTransId="{F31E19B4-FBB3-49BC-B202-1CA4B21AAF11}" sibTransId="{D47A330D-15C2-44A6-B387-C9CAB9754FD7}"/>
    <dgm:cxn modelId="{AE4F3D3C-6F3A-1643-8EA1-745E4B360AB0}" type="presOf" srcId="{59DCB5DA-DEFA-4604-B061-8847E69042F3}" destId="{2BC3DE29-F2B3-204A-ACE9-15E1CF14D152}" srcOrd="0" destOrd="0" presId="urn:microsoft.com/office/officeart/2005/8/layout/hList1"/>
    <dgm:cxn modelId="{E6CA6A5D-F6B5-3E43-B2B0-38439DFCA96E}" type="presOf" srcId="{B6399CE6-8F08-4258-8548-5917F8A97C1A}" destId="{2BC3DE29-F2B3-204A-ACE9-15E1CF14D152}" srcOrd="0" destOrd="3" presId="urn:microsoft.com/office/officeart/2005/8/layout/hList1"/>
    <dgm:cxn modelId="{D595815D-C247-2A4C-B008-F4A932A5D94E}" type="presOf" srcId="{407F5E63-59D1-4165-BEC2-E5AC14E81F65}" destId="{C512DCFD-E4EA-464E-A4EE-0B3E10205AA5}" srcOrd="0" destOrd="0" presId="urn:microsoft.com/office/officeart/2005/8/layout/hList1"/>
    <dgm:cxn modelId="{3D6BFD6F-31C2-8341-AB75-F3E79A00095C}" type="presOf" srcId="{24062C09-C19F-437D-B971-7B3DA527D2AE}" destId="{2BC3DE29-F2B3-204A-ACE9-15E1CF14D152}" srcOrd="0" destOrd="4" presId="urn:microsoft.com/office/officeart/2005/8/layout/hList1"/>
    <dgm:cxn modelId="{092ACE51-7343-D74C-A71C-6FA651C4B306}" type="presOf" srcId="{AC4B92AB-77F0-4132-9B9B-E150085806AC}" destId="{5650E2A0-F57A-9741-B28B-CF3324A04F15}" srcOrd="0" destOrd="0" presId="urn:microsoft.com/office/officeart/2005/8/layout/hList1"/>
    <dgm:cxn modelId="{0E955855-09F2-AE47-B3A7-F9730A6DA433}" type="presOf" srcId="{DF6126EF-FA8E-4B17-811D-DF17ADB3FC27}" destId="{5650E2A0-F57A-9741-B28B-CF3324A04F15}" srcOrd="0" destOrd="1" presId="urn:microsoft.com/office/officeart/2005/8/layout/hList1"/>
    <dgm:cxn modelId="{8C4C3183-91A8-4ED7-9486-A66C0DFD3FF7}" srcId="{202D7B1C-8C2B-4089-AE3A-73180ED712E7}" destId="{AC4B92AB-77F0-4132-9B9B-E150085806AC}" srcOrd="0" destOrd="0" parTransId="{66BABF19-5F3E-465D-B135-E9A7FD8280B3}" sibTransId="{2FFAB53D-00E4-4C27-8046-C6528696BF55}"/>
    <dgm:cxn modelId="{E5890B88-7B43-4B43-85EC-F00F1F1667AD}" srcId="{BE96A76D-2659-4DB2-BEED-F5B1378EFBB5}" destId="{7DCF5B65-B32D-4E62-81BB-8E14597DC133}" srcOrd="2" destOrd="0" parTransId="{9BFC931D-E1E8-4697-A738-94845782F452}" sibTransId="{0F9D4BDF-B1AD-4CBA-AC1A-2A7499B3C3B5}"/>
    <dgm:cxn modelId="{F3C67697-A71B-4223-8089-4AA58C16B2A7}" srcId="{59DCB5DA-DEFA-4604-B061-8847E69042F3}" destId="{D39DE89C-8E59-40FF-9D9E-DAB21753DCD9}" srcOrd="1" destOrd="0" parTransId="{D6FBA1DC-3A9A-4A7F-8195-DA22D5743943}" sibTransId="{C9DB34F0-6E14-414B-B832-A0893E38D89A}"/>
    <dgm:cxn modelId="{3F92309A-2C9B-674C-9A03-805C8626D9B4}" type="presOf" srcId="{7DCF5B65-B32D-4E62-81BB-8E14597DC133}" destId="{2DAF4EA3-5CE7-3F4A-918A-C665594A55F2}" srcOrd="0" destOrd="0" presId="urn:microsoft.com/office/officeart/2005/8/layout/hList1"/>
    <dgm:cxn modelId="{13B2F49C-ACCA-49D6-8BE2-664D5E36FB25}" srcId="{5FD7E699-2CBC-428D-9DC4-0510512D3C97}" destId="{EDEDFE13-4EB0-49E8-9C78-1FA93DB49DBA}" srcOrd="2" destOrd="0" parTransId="{894CA3B6-9747-4DDF-964D-E0D3D6522B88}" sibTransId="{0D0BD11F-F0C6-4118-8420-6A74C77B6053}"/>
    <dgm:cxn modelId="{CFBA1BAA-4457-4C43-BA89-2CE5D9E62076}" srcId="{202D7B1C-8C2B-4089-AE3A-73180ED712E7}" destId="{13BCB7E0-00D5-4A7A-AC15-0F9283BC449D}" srcOrd="1" destOrd="0" parTransId="{261FB5D1-A6C9-4B4D-810F-D88DF204292B}" sibTransId="{E09982B9-BFF7-488F-B2ED-24E9C4BE7707}"/>
    <dgm:cxn modelId="{84D722B3-9230-3C4D-94FC-81A8E6E0B01C}" type="presOf" srcId="{AA122749-445C-434B-836A-B9EFAB9A0737}" destId="{3D7360B9-43FD-C645-980A-0C575F363ECA}" srcOrd="0" destOrd="2" presId="urn:microsoft.com/office/officeart/2005/8/layout/hList1"/>
    <dgm:cxn modelId="{67E2EABC-1511-4826-9BFC-C55F6FB9B336}" srcId="{AC4B92AB-77F0-4132-9B9B-E150085806AC}" destId="{DF6126EF-FA8E-4B17-811D-DF17ADB3FC27}" srcOrd="0" destOrd="0" parTransId="{DC1A181D-D451-4452-ADD3-22965C62A79D}" sibTransId="{14DB5F7C-8179-4EF6-B6E1-3247C0232DB1}"/>
    <dgm:cxn modelId="{5A1E0BC7-AAAB-FD43-B693-9ACD55C5C0DC}" type="presOf" srcId="{BE96A76D-2659-4DB2-BEED-F5B1378EFBB5}" destId="{19004E48-A216-D048-9E8C-016533C5FC2E}" srcOrd="0" destOrd="0" presId="urn:microsoft.com/office/officeart/2005/8/layout/hList1"/>
    <dgm:cxn modelId="{B61C1CC8-3CA1-4B24-B8E0-93FD59691513}" srcId="{5FD7E699-2CBC-428D-9DC4-0510512D3C97}" destId="{5D0CD320-41F8-4AE2-B59E-92522DE56194}" srcOrd="0" destOrd="0" parTransId="{CFF9C2F7-BF6E-4937-ADB6-9797AE205583}" sibTransId="{F9377766-1DDB-434D-B86D-D8DC5D56A7D4}"/>
    <dgm:cxn modelId="{75B60BCC-9AA7-D943-8338-702C56599105}" type="presOf" srcId="{328CCC11-703E-42AF-A46A-6C2CE52C45D2}" destId="{2BC3DE29-F2B3-204A-ACE9-15E1CF14D152}" srcOrd="0" destOrd="1" presId="urn:microsoft.com/office/officeart/2005/8/layout/hList1"/>
    <dgm:cxn modelId="{A58567CE-0A68-8B4F-B340-B9174863625C}" type="presOf" srcId="{202D7B1C-8C2B-4089-AE3A-73180ED712E7}" destId="{591748E5-A73A-A948-8A90-12F02EF5D0F8}" srcOrd="0" destOrd="0" presId="urn:microsoft.com/office/officeart/2005/8/layout/hList1"/>
    <dgm:cxn modelId="{F46856D0-16BC-8347-840D-198C7249A224}" type="presOf" srcId="{5D0CD320-41F8-4AE2-B59E-92522DE56194}" destId="{3D7360B9-43FD-C645-980A-0C575F363ECA}" srcOrd="0" destOrd="1" presId="urn:microsoft.com/office/officeart/2005/8/layout/hList1"/>
    <dgm:cxn modelId="{ABAF33E2-BE4B-A849-BD09-3F8723E9CD19}" type="presOf" srcId="{880701F8-7523-4A0E-B81C-6DB004035F7B}" destId="{3D7360B9-43FD-C645-980A-0C575F363ECA}" srcOrd="0" destOrd="4" presId="urn:microsoft.com/office/officeart/2005/8/layout/hList1"/>
    <dgm:cxn modelId="{F968DAE2-3EE5-4581-89C0-6AF3A3EBD18A}" srcId="{AC4B92AB-77F0-4132-9B9B-E150085806AC}" destId="{BDC6903E-43CB-4740-AEEE-ACC3E7514E88}" srcOrd="1" destOrd="0" parTransId="{21548F77-3CA9-40E2-95E2-C8DEBAD27467}" sibTransId="{F5ED11E8-C4A4-4FC6-AF72-300C5CAD0E73}"/>
    <dgm:cxn modelId="{4D1C6CE5-1DC5-44CB-8929-77273319ACF3}" srcId="{5FD7E699-2CBC-428D-9DC4-0510512D3C97}" destId="{AA122749-445C-434B-836A-B9EFAB9A0737}" srcOrd="1" destOrd="0" parTransId="{BDB10237-611E-49CA-A3AB-1FE529F782D4}" sibTransId="{3F2419C0-6061-4762-A820-E6D7CC08D5AC}"/>
    <dgm:cxn modelId="{E44699E6-C8DC-5747-9FB0-792A3B881FDC}" type="presOf" srcId="{BDC6903E-43CB-4740-AEEE-ACC3E7514E88}" destId="{5650E2A0-F57A-9741-B28B-CF3324A04F15}" srcOrd="0" destOrd="2" presId="urn:microsoft.com/office/officeart/2005/8/layout/hList1"/>
    <dgm:cxn modelId="{DBAE04E9-1211-41BA-9918-44ABDC07C48D}" srcId="{7DCF5B65-B32D-4E62-81BB-8E14597DC133}" destId="{59DCB5DA-DEFA-4604-B061-8847E69042F3}" srcOrd="0" destOrd="0" parTransId="{35F0C8BD-BB55-4C4D-9984-47D9394779F4}" sibTransId="{F82B17AF-E7B5-4695-994B-7ED6E5E943D4}"/>
    <dgm:cxn modelId="{B96CA2EA-B906-425B-B38C-1207995E21F2}" srcId="{407F5E63-59D1-4165-BEC2-E5AC14E81F65}" destId="{5FD7E699-2CBC-428D-9DC4-0510512D3C97}" srcOrd="0" destOrd="0" parTransId="{3B88DA26-923A-4BB1-88E3-18E98E645CC1}" sibTransId="{9031BE7D-FD60-447E-BFAC-5AF5C1980F50}"/>
    <dgm:cxn modelId="{6AEE6EEC-F10D-084E-90B7-0C5BC5135F77}" type="presOf" srcId="{D39DE89C-8E59-40FF-9D9E-DAB21753DCD9}" destId="{2BC3DE29-F2B3-204A-ACE9-15E1CF14D152}" srcOrd="0" destOrd="2" presId="urn:microsoft.com/office/officeart/2005/8/layout/hList1"/>
    <dgm:cxn modelId="{56F171FD-AF6E-49E0-AD03-5323DBCF0A15}" srcId="{AC4B92AB-77F0-4132-9B9B-E150085806AC}" destId="{69D9A586-EF63-4543-965A-F87C7A979B13}" srcOrd="2" destOrd="0" parTransId="{5218D55B-5218-48B7-AF6E-136239A467C4}" sibTransId="{E6679776-2BF2-42BD-85F8-4D0FB1A22E03}"/>
    <dgm:cxn modelId="{AD9E58D0-1D72-6E40-AE60-8EAF4FFB353A}" type="presParOf" srcId="{19004E48-A216-D048-9E8C-016533C5FC2E}" destId="{BFD63838-99E5-FA44-AA66-FF4CA9426A4E}" srcOrd="0" destOrd="0" presId="urn:microsoft.com/office/officeart/2005/8/layout/hList1"/>
    <dgm:cxn modelId="{5BCA4E27-8036-3C4E-8DEE-0F8B38BAF220}" type="presParOf" srcId="{BFD63838-99E5-FA44-AA66-FF4CA9426A4E}" destId="{591748E5-A73A-A948-8A90-12F02EF5D0F8}" srcOrd="0" destOrd="0" presId="urn:microsoft.com/office/officeart/2005/8/layout/hList1"/>
    <dgm:cxn modelId="{CA79E080-44BA-F84D-8DBD-8367A6E128ED}" type="presParOf" srcId="{BFD63838-99E5-FA44-AA66-FF4CA9426A4E}" destId="{5650E2A0-F57A-9741-B28B-CF3324A04F15}" srcOrd="1" destOrd="0" presId="urn:microsoft.com/office/officeart/2005/8/layout/hList1"/>
    <dgm:cxn modelId="{EE122D7A-1CCC-1E46-A413-A5734E1A5F81}" type="presParOf" srcId="{19004E48-A216-D048-9E8C-016533C5FC2E}" destId="{846AACE8-C15B-DE4E-94C8-87692CB0992C}" srcOrd="1" destOrd="0" presId="urn:microsoft.com/office/officeart/2005/8/layout/hList1"/>
    <dgm:cxn modelId="{F968E15A-BF94-D644-961D-EECD38213855}" type="presParOf" srcId="{19004E48-A216-D048-9E8C-016533C5FC2E}" destId="{1E931E1C-6AD3-E744-94DD-D487E9D99772}" srcOrd="2" destOrd="0" presId="urn:microsoft.com/office/officeart/2005/8/layout/hList1"/>
    <dgm:cxn modelId="{0C05A845-3CDC-6E4A-9A1D-10F68ED77D46}" type="presParOf" srcId="{1E931E1C-6AD3-E744-94DD-D487E9D99772}" destId="{C512DCFD-E4EA-464E-A4EE-0B3E10205AA5}" srcOrd="0" destOrd="0" presId="urn:microsoft.com/office/officeart/2005/8/layout/hList1"/>
    <dgm:cxn modelId="{14EB8C09-3785-B44F-93EF-0A307BE5971A}" type="presParOf" srcId="{1E931E1C-6AD3-E744-94DD-D487E9D99772}" destId="{3D7360B9-43FD-C645-980A-0C575F363ECA}" srcOrd="1" destOrd="0" presId="urn:microsoft.com/office/officeart/2005/8/layout/hList1"/>
    <dgm:cxn modelId="{4A381378-59C3-C645-B66F-1396A39F7498}" type="presParOf" srcId="{19004E48-A216-D048-9E8C-016533C5FC2E}" destId="{B279C3C3-64D5-2A49-8B24-47472A31A5F2}" srcOrd="3" destOrd="0" presId="urn:microsoft.com/office/officeart/2005/8/layout/hList1"/>
    <dgm:cxn modelId="{DA1ED614-8795-154C-A8B4-BEC0F84B6663}" type="presParOf" srcId="{19004E48-A216-D048-9E8C-016533C5FC2E}" destId="{905D7AF9-E62C-5A4C-8F84-BA92B59D8667}" srcOrd="4" destOrd="0" presId="urn:microsoft.com/office/officeart/2005/8/layout/hList1"/>
    <dgm:cxn modelId="{A7615151-DBD4-B141-AFE6-2AB658475FD0}" type="presParOf" srcId="{905D7AF9-E62C-5A4C-8F84-BA92B59D8667}" destId="{2DAF4EA3-5CE7-3F4A-918A-C665594A55F2}" srcOrd="0" destOrd="0" presId="urn:microsoft.com/office/officeart/2005/8/layout/hList1"/>
    <dgm:cxn modelId="{AA344BD7-1DD9-444D-8D0E-937A7090CC84}" type="presParOf" srcId="{905D7AF9-E62C-5A4C-8F84-BA92B59D8667}" destId="{2BC3DE29-F2B3-204A-ACE9-15E1CF14D15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8EF278-6606-6145-AFFA-0ECC03EE592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GB"/>
        </a:p>
      </dgm:t>
    </dgm:pt>
    <dgm:pt modelId="{1FA43177-B640-9841-A379-3023CCBF4AC9}">
      <dgm:prSet phldrT="[Text]"/>
      <dgm:spPr/>
      <dgm:t>
        <a:bodyPr/>
        <a:lstStyle/>
        <a:p>
          <a:pPr>
            <a:lnSpc>
              <a:spcPct val="100000"/>
            </a:lnSpc>
            <a:defRPr cap="all"/>
          </a:pPr>
          <a:r>
            <a:rPr lang="en-SG" b="0" i="0" u="none"/>
            <a:t>Feature Extraction - ResNet50 (Representation Learning)</a:t>
          </a:r>
          <a:endParaRPr lang="en-GB"/>
        </a:p>
      </dgm:t>
    </dgm:pt>
    <dgm:pt modelId="{6BF81813-B3C4-894E-A123-19611A999388}" type="parTrans" cxnId="{39B7ECB7-183B-E246-8AE2-ABDFAC5A4996}">
      <dgm:prSet/>
      <dgm:spPr/>
      <dgm:t>
        <a:bodyPr/>
        <a:lstStyle/>
        <a:p>
          <a:endParaRPr lang="en-GB"/>
        </a:p>
      </dgm:t>
    </dgm:pt>
    <dgm:pt modelId="{FA682CFB-C910-AB44-A7CB-37B3B766FC57}" type="sibTrans" cxnId="{39B7ECB7-183B-E246-8AE2-ABDFAC5A4996}">
      <dgm:prSet/>
      <dgm:spPr/>
      <dgm:t>
        <a:bodyPr/>
        <a:lstStyle/>
        <a:p>
          <a:endParaRPr lang="en-GB"/>
        </a:p>
      </dgm:t>
    </dgm:pt>
    <dgm:pt modelId="{2F04E6EC-682E-0147-AEA3-525257A757B6}">
      <dgm:prSet phldrT="[Text]"/>
      <dgm:spPr/>
      <dgm:t>
        <a:bodyPr/>
        <a:lstStyle/>
        <a:p>
          <a:pPr>
            <a:lnSpc>
              <a:spcPct val="100000"/>
            </a:lnSpc>
            <a:defRPr cap="all"/>
          </a:pPr>
          <a:r>
            <a:rPr lang="en-SG" b="0" i="0" u="none"/>
            <a:t>Feature Combination (Sharpness, Contrast, Brightness)</a:t>
          </a:r>
          <a:endParaRPr lang="en-GB"/>
        </a:p>
      </dgm:t>
    </dgm:pt>
    <dgm:pt modelId="{37EB0F7A-3E8A-F046-A77A-515C0AA647B9}" type="parTrans" cxnId="{3E6407F9-3172-4846-8BC2-1FC2E949421E}">
      <dgm:prSet/>
      <dgm:spPr/>
      <dgm:t>
        <a:bodyPr/>
        <a:lstStyle/>
        <a:p>
          <a:endParaRPr lang="en-GB"/>
        </a:p>
      </dgm:t>
    </dgm:pt>
    <dgm:pt modelId="{C8DE005B-7B0F-9149-B0A3-2D27F46897D1}" type="sibTrans" cxnId="{3E6407F9-3172-4846-8BC2-1FC2E949421E}">
      <dgm:prSet/>
      <dgm:spPr/>
      <dgm:t>
        <a:bodyPr/>
        <a:lstStyle/>
        <a:p>
          <a:endParaRPr lang="en-GB"/>
        </a:p>
      </dgm:t>
    </dgm:pt>
    <dgm:pt modelId="{BA53DF43-67BE-1B4E-8532-BA61EC359118}">
      <dgm:prSet phldrT="[Text]"/>
      <dgm:spPr/>
      <dgm:t>
        <a:bodyPr/>
        <a:lstStyle/>
        <a:p>
          <a:pPr>
            <a:lnSpc>
              <a:spcPct val="100000"/>
            </a:lnSpc>
            <a:defRPr cap="all"/>
          </a:pPr>
          <a:r>
            <a:rPr lang="en-SG" b="0" i="0" u="none"/>
            <a:t>Filter for Unwanted Colours</a:t>
          </a:r>
          <a:endParaRPr lang="en-GB"/>
        </a:p>
      </dgm:t>
    </dgm:pt>
    <dgm:pt modelId="{99046CA5-0302-4648-AC12-32C48A52D5FA}" type="parTrans" cxnId="{50D256CB-C4D7-F348-A71B-781670AE6F7D}">
      <dgm:prSet/>
      <dgm:spPr/>
      <dgm:t>
        <a:bodyPr/>
        <a:lstStyle/>
        <a:p>
          <a:endParaRPr lang="en-GB"/>
        </a:p>
      </dgm:t>
    </dgm:pt>
    <dgm:pt modelId="{31F33EFD-B614-184C-9DA2-FC875F37A0D8}" type="sibTrans" cxnId="{50D256CB-C4D7-F348-A71B-781670AE6F7D}">
      <dgm:prSet/>
      <dgm:spPr/>
      <dgm:t>
        <a:bodyPr/>
        <a:lstStyle/>
        <a:p>
          <a:endParaRPr lang="en-GB"/>
        </a:p>
      </dgm:t>
    </dgm:pt>
    <dgm:pt modelId="{FD68DB6E-2EA1-D046-A3D2-61E053BC3C31}">
      <dgm:prSet phldrT="[Text]"/>
      <dgm:spPr/>
      <dgm:t>
        <a:bodyPr/>
        <a:lstStyle/>
        <a:p>
          <a:pPr>
            <a:lnSpc>
              <a:spcPct val="100000"/>
            </a:lnSpc>
            <a:defRPr cap="all"/>
          </a:pPr>
          <a:r>
            <a:rPr lang="en-SG" b="0" i="0" u="none"/>
            <a:t>DBSCAN Clustering</a:t>
          </a:r>
          <a:endParaRPr lang="en-GB"/>
        </a:p>
      </dgm:t>
    </dgm:pt>
    <dgm:pt modelId="{4BF0690F-84D4-3F40-A790-A5E2B8134ADE}" type="parTrans" cxnId="{9BC7A24F-AE1A-F149-80BB-58D076D1555F}">
      <dgm:prSet/>
      <dgm:spPr/>
      <dgm:t>
        <a:bodyPr/>
        <a:lstStyle/>
        <a:p>
          <a:endParaRPr lang="en-GB"/>
        </a:p>
      </dgm:t>
    </dgm:pt>
    <dgm:pt modelId="{9889544E-34B8-A748-BBE9-4A05C2B2CDA8}" type="sibTrans" cxnId="{9BC7A24F-AE1A-F149-80BB-58D076D1555F}">
      <dgm:prSet/>
      <dgm:spPr/>
      <dgm:t>
        <a:bodyPr/>
        <a:lstStyle/>
        <a:p>
          <a:endParaRPr lang="en-GB"/>
        </a:p>
      </dgm:t>
    </dgm:pt>
    <dgm:pt modelId="{689CF6D5-48E9-984C-8C81-E34882F7A386}">
      <dgm:prSet phldrT="[Text]"/>
      <dgm:spPr/>
      <dgm:t>
        <a:bodyPr/>
        <a:lstStyle/>
        <a:p>
          <a:pPr>
            <a:lnSpc>
              <a:spcPct val="100000"/>
            </a:lnSpc>
            <a:defRPr cap="all"/>
          </a:pPr>
          <a:r>
            <a:rPr lang="en-SG" b="0" i="0" u="none"/>
            <a:t>Select Best Image from Largest Cluster</a:t>
          </a:r>
          <a:endParaRPr lang="en-GB"/>
        </a:p>
      </dgm:t>
    </dgm:pt>
    <dgm:pt modelId="{DCFA0B62-13AB-DB42-BC3A-DA60D92ED4BF}" type="parTrans" cxnId="{E6A94376-0E49-4942-BCBB-D34114CA1F0B}">
      <dgm:prSet/>
      <dgm:spPr/>
      <dgm:t>
        <a:bodyPr/>
        <a:lstStyle/>
        <a:p>
          <a:endParaRPr lang="en-GB"/>
        </a:p>
      </dgm:t>
    </dgm:pt>
    <dgm:pt modelId="{86EC22E1-F977-DE45-9D5B-0025FECF6188}" type="sibTrans" cxnId="{E6A94376-0E49-4942-BCBB-D34114CA1F0B}">
      <dgm:prSet/>
      <dgm:spPr/>
      <dgm:t>
        <a:bodyPr/>
        <a:lstStyle/>
        <a:p>
          <a:endParaRPr lang="en-GB"/>
        </a:p>
      </dgm:t>
    </dgm:pt>
    <dgm:pt modelId="{8D5ACC84-DFCA-486F-95BB-DC6F65CDBF54}" type="pres">
      <dgm:prSet presAssocID="{318EF278-6606-6145-AFFA-0ECC03EE5924}" presName="root" presStyleCnt="0">
        <dgm:presLayoutVars>
          <dgm:dir/>
          <dgm:resizeHandles val="exact"/>
        </dgm:presLayoutVars>
      </dgm:prSet>
      <dgm:spPr/>
    </dgm:pt>
    <dgm:pt modelId="{1A90116C-66DE-42C6-A6FD-867B033A7084}" type="pres">
      <dgm:prSet presAssocID="{1FA43177-B640-9841-A379-3023CCBF4AC9}" presName="compNode" presStyleCnt="0"/>
      <dgm:spPr/>
    </dgm:pt>
    <dgm:pt modelId="{CAE66BE8-300F-4CD3-9D4B-0075E41D68EF}" type="pres">
      <dgm:prSet presAssocID="{1FA43177-B640-9841-A379-3023CCBF4AC9}" presName="iconBgRect" presStyleLbl="bgShp" presStyleIdx="0" presStyleCnt="5"/>
      <dgm:spPr/>
    </dgm:pt>
    <dgm:pt modelId="{27972298-09F6-4E16-86D6-1A03C900AECB}" type="pres">
      <dgm:prSet presAssocID="{1FA43177-B640-9841-A379-3023CCBF4AC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A99E3F21-1240-4615-83BD-8A013AA75F96}" type="pres">
      <dgm:prSet presAssocID="{1FA43177-B640-9841-A379-3023CCBF4AC9}" presName="spaceRect" presStyleCnt="0"/>
      <dgm:spPr/>
    </dgm:pt>
    <dgm:pt modelId="{5D8DA1C9-F5C4-4A15-807A-14D313D111F4}" type="pres">
      <dgm:prSet presAssocID="{1FA43177-B640-9841-A379-3023CCBF4AC9}" presName="textRect" presStyleLbl="revTx" presStyleIdx="0" presStyleCnt="5">
        <dgm:presLayoutVars>
          <dgm:chMax val="1"/>
          <dgm:chPref val="1"/>
        </dgm:presLayoutVars>
      </dgm:prSet>
      <dgm:spPr/>
    </dgm:pt>
    <dgm:pt modelId="{F6B29863-93E8-49B6-A602-83D01C4DB82A}" type="pres">
      <dgm:prSet presAssocID="{FA682CFB-C910-AB44-A7CB-37B3B766FC57}" presName="sibTrans" presStyleCnt="0"/>
      <dgm:spPr/>
    </dgm:pt>
    <dgm:pt modelId="{35D29587-D3EC-4824-9BBD-F8DF50EF43FA}" type="pres">
      <dgm:prSet presAssocID="{2F04E6EC-682E-0147-AEA3-525257A757B6}" presName="compNode" presStyleCnt="0"/>
      <dgm:spPr/>
    </dgm:pt>
    <dgm:pt modelId="{9D7AFB36-FDD4-4F2C-A276-9E34E4C09C20}" type="pres">
      <dgm:prSet presAssocID="{2F04E6EC-682E-0147-AEA3-525257A757B6}" presName="iconBgRect" presStyleLbl="bgShp" presStyleIdx="1" presStyleCnt="5"/>
      <dgm:spPr/>
    </dgm:pt>
    <dgm:pt modelId="{6481A4E1-A313-4684-AA34-1BC1192A8197}" type="pres">
      <dgm:prSet presAssocID="{2F04E6EC-682E-0147-AEA3-525257A757B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n"/>
        </a:ext>
      </dgm:extLst>
    </dgm:pt>
    <dgm:pt modelId="{4CD095C7-C376-4A56-9C67-C0D2A98E6F76}" type="pres">
      <dgm:prSet presAssocID="{2F04E6EC-682E-0147-AEA3-525257A757B6}" presName="spaceRect" presStyleCnt="0"/>
      <dgm:spPr/>
    </dgm:pt>
    <dgm:pt modelId="{0B6D0ED4-5778-4994-8BEF-5A80B41EDF6E}" type="pres">
      <dgm:prSet presAssocID="{2F04E6EC-682E-0147-AEA3-525257A757B6}" presName="textRect" presStyleLbl="revTx" presStyleIdx="1" presStyleCnt="5">
        <dgm:presLayoutVars>
          <dgm:chMax val="1"/>
          <dgm:chPref val="1"/>
        </dgm:presLayoutVars>
      </dgm:prSet>
      <dgm:spPr/>
    </dgm:pt>
    <dgm:pt modelId="{E50AD999-0230-4FB7-8C12-CDFFA462CABF}" type="pres">
      <dgm:prSet presAssocID="{C8DE005B-7B0F-9149-B0A3-2D27F46897D1}" presName="sibTrans" presStyleCnt="0"/>
      <dgm:spPr/>
    </dgm:pt>
    <dgm:pt modelId="{4942EC8D-97C1-4977-8A56-61D58605D55E}" type="pres">
      <dgm:prSet presAssocID="{BA53DF43-67BE-1B4E-8532-BA61EC359118}" presName="compNode" presStyleCnt="0"/>
      <dgm:spPr/>
    </dgm:pt>
    <dgm:pt modelId="{1CE5BB3C-6A25-4311-B257-558046851AE2}" type="pres">
      <dgm:prSet presAssocID="{BA53DF43-67BE-1B4E-8532-BA61EC359118}" presName="iconBgRect" presStyleLbl="bgShp" presStyleIdx="2" presStyleCnt="5"/>
      <dgm:spPr/>
    </dgm:pt>
    <dgm:pt modelId="{1DF24B9C-B7B3-48F3-A154-82FF8BC97468}" type="pres">
      <dgm:prSet presAssocID="{BA53DF43-67BE-1B4E-8532-BA61EC35911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D273F694-507B-4B65-BFA5-4F784F331420}" type="pres">
      <dgm:prSet presAssocID="{BA53DF43-67BE-1B4E-8532-BA61EC359118}" presName="spaceRect" presStyleCnt="0"/>
      <dgm:spPr/>
    </dgm:pt>
    <dgm:pt modelId="{42C9F9DD-426D-42DE-B546-A796E321D5BF}" type="pres">
      <dgm:prSet presAssocID="{BA53DF43-67BE-1B4E-8532-BA61EC359118}" presName="textRect" presStyleLbl="revTx" presStyleIdx="2" presStyleCnt="5">
        <dgm:presLayoutVars>
          <dgm:chMax val="1"/>
          <dgm:chPref val="1"/>
        </dgm:presLayoutVars>
      </dgm:prSet>
      <dgm:spPr/>
    </dgm:pt>
    <dgm:pt modelId="{517E484C-114E-4363-ADFF-1F6C209B7EDC}" type="pres">
      <dgm:prSet presAssocID="{31F33EFD-B614-184C-9DA2-FC875F37A0D8}" presName="sibTrans" presStyleCnt="0"/>
      <dgm:spPr/>
    </dgm:pt>
    <dgm:pt modelId="{02CC6E3A-3E09-4F92-8651-3901BB5EAEB9}" type="pres">
      <dgm:prSet presAssocID="{FD68DB6E-2EA1-D046-A3D2-61E053BC3C31}" presName="compNode" presStyleCnt="0"/>
      <dgm:spPr/>
    </dgm:pt>
    <dgm:pt modelId="{93DF4EB9-3177-4EED-92C3-3B2813DE527C}" type="pres">
      <dgm:prSet presAssocID="{FD68DB6E-2EA1-D046-A3D2-61E053BC3C31}" presName="iconBgRect" presStyleLbl="bgShp" presStyleIdx="3" presStyleCnt="5"/>
      <dgm:spPr/>
    </dgm:pt>
    <dgm:pt modelId="{78F0B0E0-5DF4-49C6-9FD7-797090EBF7B6}" type="pres">
      <dgm:prSet presAssocID="{FD68DB6E-2EA1-D046-A3D2-61E053BC3C3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ick"/>
        </a:ext>
      </dgm:extLst>
    </dgm:pt>
    <dgm:pt modelId="{DE9E3FD8-015A-42FA-A3E3-E49C5DC336BC}" type="pres">
      <dgm:prSet presAssocID="{FD68DB6E-2EA1-D046-A3D2-61E053BC3C31}" presName="spaceRect" presStyleCnt="0"/>
      <dgm:spPr/>
    </dgm:pt>
    <dgm:pt modelId="{8D187FE7-4809-442E-BAEE-A782E83CEBB1}" type="pres">
      <dgm:prSet presAssocID="{FD68DB6E-2EA1-D046-A3D2-61E053BC3C31}" presName="textRect" presStyleLbl="revTx" presStyleIdx="3" presStyleCnt="5">
        <dgm:presLayoutVars>
          <dgm:chMax val="1"/>
          <dgm:chPref val="1"/>
        </dgm:presLayoutVars>
      </dgm:prSet>
      <dgm:spPr/>
    </dgm:pt>
    <dgm:pt modelId="{97803F10-8E01-45E2-AA1F-98682DDA44E4}" type="pres">
      <dgm:prSet presAssocID="{9889544E-34B8-A748-BBE9-4A05C2B2CDA8}" presName="sibTrans" presStyleCnt="0"/>
      <dgm:spPr/>
    </dgm:pt>
    <dgm:pt modelId="{6EC97FFD-ADEE-41E9-97A7-E0344236D9E0}" type="pres">
      <dgm:prSet presAssocID="{689CF6D5-48E9-984C-8C81-E34882F7A386}" presName="compNode" presStyleCnt="0"/>
      <dgm:spPr/>
    </dgm:pt>
    <dgm:pt modelId="{C1329CE6-4A36-4AC8-AA72-CB50BA054F7C}" type="pres">
      <dgm:prSet presAssocID="{689CF6D5-48E9-984C-8C81-E34882F7A386}" presName="iconBgRect" presStyleLbl="bgShp" presStyleIdx="4" presStyleCnt="5"/>
      <dgm:spPr/>
    </dgm:pt>
    <dgm:pt modelId="{CED33B9A-5800-457C-A44B-AAD8CDEDBFD3}" type="pres">
      <dgm:prSet presAssocID="{689CF6D5-48E9-984C-8C81-E34882F7A38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ibbon"/>
        </a:ext>
      </dgm:extLst>
    </dgm:pt>
    <dgm:pt modelId="{2DEB986A-C972-4D76-BF74-247CA1703239}" type="pres">
      <dgm:prSet presAssocID="{689CF6D5-48E9-984C-8C81-E34882F7A386}" presName="spaceRect" presStyleCnt="0"/>
      <dgm:spPr/>
    </dgm:pt>
    <dgm:pt modelId="{31E7C39A-A7DF-449B-B430-F6F2ED194912}" type="pres">
      <dgm:prSet presAssocID="{689CF6D5-48E9-984C-8C81-E34882F7A386}" presName="textRect" presStyleLbl="revTx" presStyleIdx="4" presStyleCnt="5">
        <dgm:presLayoutVars>
          <dgm:chMax val="1"/>
          <dgm:chPref val="1"/>
        </dgm:presLayoutVars>
      </dgm:prSet>
      <dgm:spPr/>
    </dgm:pt>
  </dgm:ptLst>
  <dgm:cxnLst>
    <dgm:cxn modelId="{446A1113-D05C-4E40-B676-F974AE1AB3EB}" type="presOf" srcId="{BA53DF43-67BE-1B4E-8532-BA61EC359118}" destId="{42C9F9DD-426D-42DE-B546-A796E321D5BF}" srcOrd="0" destOrd="0" presId="urn:microsoft.com/office/officeart/2018/5/layout/IconCircleLabelList"/>
    <dgm:cxn modelId="{9BC7A24F-AE1A-F149-80BB-58D076D1555F}" srcId="{318EF278-6606-6145-AFFA-0ECC03EE5924}" destId="{FD68DB6E-2EA1-D046-A3D2-61E053BC3C31}" srcOrd="3" destOrd="0" parTransId="{4BF0690F-84D4-3F40-A790-A5E2B8134ADE}" sibTransId="{9889544E-34B8-A748-BBE9-4A05C2B2CDA8}"/>
    <dgm:cxn modelId="{321E2373-234A-41EE-86B1-B2E86F507990}" type="presOf" srcId="{2F04E6EC-682E-0147-AEA3-525257A757B6}" destId="{0B6D0ED4-5778-4994-8BEF-5A80B41EDF6E}" srcOrd="0" destOrd="0" presId="urn:microsoft.com/office/officeart/2018/5/layout/IconCircleLabelList"/>
    <dgm:cxn modelId="{E6A94376-0E49-4942-BCBB-D34114CA1F0B}" srcId="{318EF278-6606-6145-AFFA-0ECC03EE5924}" destId="{689CF6D5-48E9-984C-8C81-E34882F7A386}" srcOrd="4" destOrd="0" parTransId="{DCFA0B62-13AB-DB42-BC3A-DA60D92ED4BF}" sibTransId="{86EC22E1-F977-DE45-9D5B-0025FECF6188}"/>
    <dgm:cxn modelId="{E9AC787B-CF4A-4E4B-BB43-493C06546233}" type="presOf" srcId="{1FA43177-B640-9841-A379-3023CCBF4AC9}" destId="{5D8DA1C9-F5C4-4A15-807A-14D313D111F4}" srcOrd="0" destOrd="0" presId="urn:microsoft.com/office/officeart/2018/5/layout/IconCircleLabelList"/>
    <dgm:cxn modelId="{39B7ECB7-183B-E246-8AE2-ABDFAC5A4996}" srcId="{318EF278-6606-6145-AFFA-0ECC03EE5924}" destId="{1FA43177-B640-9841-A379-3023CCBF4AC9}" srcOrd="0" destOrd="0" parTransId="{6BF81813-B3C4-894E-A123-19611A999388}" sibTransId="{FA682CFB-C910-AB44-A7CB-37B3B766FC57}"/>
    <dgm:cxn modelId="{77EBDCC0-BC84-45EF-89A0-E0C1401AA369}" type="presOf" srcId="{689CF6D5-48E9-984C-8C81-E34882F7A386}" destId="{31E7C39A-A7DF-449B-B430-F6F2ED194912}" srcOrd="0" destOrd="0" presId="urn:microsoft.com/office/officeart/2018/5/layout/IconCircleLabelList"/>
    <dgm:cxn modelId="{50D256CB-C4D7-F348-A71B-781670AE6F7D}" srcId="{318EF278-6606-6145-AFFA-0ECC03EE5924}" destId="{BA53DF43-67BE-1B4E-8532-BA61EC359118}" srcOrd="2" destOrd="0" parTransId="{99046CA5-0302-4648-AC12-32C48A52D5FA}" sibTransId="{31F33EFD-B614-184C-9DA2-FC875F37A0D8}"/>
    <dgm:cxn modelId="{3C759CCF-E804-4A8B-B76A-BB735E4BABB3}" type="presOf" srcId="{318EF278-6606-6145-AFFA-0ECC03EE5924}" destId="{8D5ACC84-DFCA-486F-95BB-DC6F65CDBF54}" srcOrd="0" destOrd="0" presId="urn:microsoft.com/office/officeart/2018/5/layout/IconCircleLabelList"/>
    <dgm:cxn modelId="{1A3084F4-F3A0-4016-AD50-8DED775CAF02}" type="presOf" srcId="{FD68DB6E-2EA1-D046-A3D2-61E053BC3C31}" destId="{8D187FE7-4809-442E-BAEE-A782E83CEBB1}" srcOrd="0" destOrd="0" presId="urn:microsoft.com/office/officeart/2018/5/layout/IconCircleLabelList"/>
    <dgm:cxn modelId="{3E6407F9-3172-4846-8BC2-1FC2E949421E}" srcId="{318EF278-6606-6145-AFFA-0ECC03EE5924}" destId="{2F04E6EC-682E-0147-AEA3-525257A757B6}" srcOrd="1" destOrd="0" parTransId="{37EB0F7A-3E8A-F046-A77A-515C0AA647B9}" sibTransId="{C8DE005B-7B0F-9149-B0A3-2D27F46897D1}"/>
    <dgm:cxn modelId="{A18EB312-2F8A-484F-9730-43C6C0F91C9D}" type="presParOf" srcId="{8D5ACC84-DFCA-486F-95BB-DC6F65CDBF54}" destId="{1A90116C-66DE-42C6-A6FD-867B033A7084}" srcOrd="0" destOrd="0" presId="urn:microsoft.com/office/officeart/2018/5/layout/IconCircleLabelList"/>
    <dgm:cxn modelId="{9CD80A6A-9F14-43D8-BEBB-483AEDE0285B}" type="presParOf" srcId="{1A90116C-66DE-42C6-A6FD-867B033A7084}" destId="{CAE66BE8-300F-4CD3-9D4B-0075E41D68EF}" srcOrd="0" destOrd="0" presId="urn:microsoft.com/office/officeart/2018/5/layout/IconCircleLabelList"/>
    <dgm:cxn modelId="{FD7DE0AE-B4B6-4E8E-9725-516C2B740CD0}" type="presParOf" srcId="{1A90116C-66DE-42C6-A6FD-867B033A7084}" destId="{27972298-09F6-4E16-86D6-1A03C900AECB}" srcOrd="1" destOrd="0" presId="urn:microsoft.com/office/officeart/2018/5/layout/IconCircleLabelList"/>
    <dgm:cxn modelId="{6BCD8974-4E4A-4589-8E4F-73CCC80F4AFB}" type="presParOf" srcId="{1A90116C-66DE-42C6-A6FD-867B033A7084}" destId="{A99E3F21-1240-4615-83BD-8A013AA75F96}" srcOrd="2" destOrd="0" presId="urn:microsoft.com/office/officeart/2018/5/layout/IconCircleLabelList"/>
    <dgm:cxn modelId="{D9D46455-7DC1-4E7A-AF97-5FDC3A610B5A}" type="presParOf" srcId="{1A90116C-66DE-42C6-A6FD-867B033A7084}" destId="{5D8DA1C9-F5C4-4A15-807A-14D313D111F4}" srcOrd="3" destOrd="0" presId="urn:microsoft.com/office/officeart/2018/5/layout/IconCircleLabelList"/>
    <dgm:cxn modelId="{46CBC2C1-E909-41DE-97B5-45AF09D4316D}" type="presParOf" srcId="{8D5ACC84-DFCA-486F-95BB-DC6F65CDBF54}" destId="{F6B29863-93E8-49B6-A602-83D01C4DB82A}" srcOrd="1" destOrd="0" presId="urn:microsoft.com/office/officeart/2018/5/layout/IconCircleLabelList"/>
    <dgm:cxn modelId="{427BCA4A-D73F-4835-AAB4-59090A6127E2}" type="presParOf" srcId="{8D5ACC84-DFCA-486F-95BB-DC6F65CDBF54}" destId="{35D29587-D3EC-4824-9BBD-F8DF50EF43FA}" srcOrd="2" destOrd="0" presId="urn:microsoft.com/office/officeart/2018/5/layout/IconCircleLabelList"/>
    <dgm:cxn modelId="{1A90762B-610A-412E-BC0D-D0EEAFE611BD}" type="presParOf" srcId="{35D29587-D3EC-4824-9BBD-F8DF50EF43FA}" destId="{9D7AFB36-FDD4-4F2C-A276-9E34E4C09C20}" srcOrd="0" destOrd="0" presId="urn:microsoft.com/office/officeart/2018/5/layout/IconCircleLabelList"/>
    <dgm:cxn modelId="{6C06FC90-0509-4699-87B5-E444BAB12961}" type="presParOf" srcId="{35D29587-D3EC-4824-9BBD-F8DF50EF43FA}" destId="{6481A4E1-A313-4684-AA34-1BC1192A8197}" srcOrd="1" destOrd="0" presId="urn:microsoft.com/office/officeart/2018/5/layout/IconCircleLabelList"/>
    <dgm:cxn modelId="{7F398221-A33B-463C-862C-0153F9C7D585}" type="presParOf" srcId="{35D29587-D3EC-4824-9BBD-F8DF50EF43FA}" destId="{4CD095C7-C376-4A56-9C67-C0D2A98E6F76}" srcOrd="2" destOrd="0" presId="urn:microsoft.com/office/officeart/2018/5/layout/IconCircleLabelList"/>
    <dgm:cxn modelId="{3D73D1D6-1F59-4C5D-8C3F-6E137D857340}" type="presParOf" srcId="{35D29587-D3EC-4824-9BBD-F8DF50EF43FA}" destId="{0B6D0ED4-5778-4994-8BEF-5A80B41EDF6E}" srcOrd="3" destOrd="0" presId="urn:microsoft.com/office/officeart/2018/5/layout/IconCircleLabelList"/>
    <dgm:cxn modelId="{CFB20B64-87A2-4A7E-A46A-8427E3A53D82}" type="presParOf" srcId="{8D5ACC84-DFCA-486F-95BB-DC6F65CDBF54}" destId="{E50AD999-0230-4FB7-8C12-CDFFA462CABF}" srcOrd="3" destOrd="0" presId="urn:microsoft.com/office/officeart/2018/5/layout/IconCircleLabelList"/>
    <dgm:cxn modelId="{F24088A2-54A8-42B8-8494-66E53614ABC5}" type="presParOf" srcId="{8D5ACC84-DFCA-486F-95BB-DC6F65CDBF54}" destId="{4942EC8D-97C1-4977-8A56-61D58605D55E}" srcOrd="4" destOrd="0" presId="urn:microsoft.com/office/officeart/2018/5/layout/IconCircleLabelList"/>
    <dgm:cxn modelId="{7A0B0F1C-FF72-45FB-9D93-2F75DBC2E403}" type="presParOf" srcId="{4942EC8D-97C1-4977-8A56-61D58605D55E}" destId="{1CE5BB3C-6A25-4311-B257-558046851AE2}" srcOrd="0" destOrd="0" presId="urn:microsoft.com/office/officeart/2018/5/layout/IconCircleLabelList"/>
    <dgm:cxn modelId="{C359EFC8-38B4-42F7-A637-A68455A3A86D}" type="presParOf" srcId="{4942EC8D-97C1-4977-8A56-61D58605D55E}" destId="{1DF24B9C-B7B3-48F3-A154-82FF8BC97468}" srcOrd="1" destOrd="0" presId="urn:microsoft.com/office/officeart/2018/5/layout/IconCircleLabelList"/>
    <dgm:cxn modelId="{CDBBBD40-51C6-459E-9163-8BE60546C5F1}" type="presParOf" srcId="{4942EC8D-97C1-4977-8A56-61D58605D55E}" destId="{D273F694-507B-4B65-BFA5-4F784F331420}" srcOrd="2" destOrd="0" presId="urn:microsoft.com/office/officeart/2018/5/layout/IconCircleLabelList"/>
    <dgm:cxn modelId="{5F0A105A-E2B1-4979-9B2C-8A45DD6C80AD}" type="presParOf" srcId="{4942EC8D-97C1-4977-8A56-61D58605D55E}" destId="{42C9F9DD-426D-42DE-B546-A796E321D5BF}" srcOrd="3" destOrd="0" presId="urn:microsoft.com/office/officeart/2018/5/layout/IconCircleLabelList"/>
    <dgm:cxn modelId="{6FCF0A6E-5EB7-4288-A404-5EAE9A9BEC61}" type="presParOf" srcId="{8D5ACC84-DFCA-486F-95BB-DC6F65CDBF54}" destId="{517E484C-114E-4363-ADFF-1F6C209B7EDC}" srcOrd="5" destOrd="0" presId="urn:microsoft.com/office/officeart/2018/5/layout/IconCircleLabelList"/>
    <dgm:cxn modelId="{F1FB5AFD-3C1E-483F-9AE7-64741D409E1C}" type="presParOf" srcId="{8D5ACC84-DFCA-486F-95BB-DC6F65CDBF54}" destId="{02CC6E3A-3E09-4F92-8651-3901BB5EAEB9}" srcOrd="6" destOrd="0" presId="urn:microsoft.com/office/officeart/2018/5/layout/IconCircleLabelList"/>
    <dgm:cxn modelId="{B492F5B8-9F7D-4272-863E-5B1E397362DD}" type="presParOf" srcId="{02CC6E3A-3E09-4F92-8651-3901BB5EAEB9}" destId="{93DF4EB9-3177-4EED-92C3-3B2813DE527C}" srcOrd="0" destOrd="0" presId="urn:microsoft.com/office/officeart/2018/5/layout/IconCircleLabelList"/>
    <dgm:cxn modelId="{E91AD7A7-0427-41D7-BB6C-BAA1DEB83BF8}" type="presParOf" srcId="{02CC6E3A-3E09-4F92-8651-3901BB5EAEB9}" destId="{78F0B0E0-5DF4-49C6-9FD7-797090EBF7B6}" srcOrd="1" destOrd="0" presId="urn:microsoft.com/office/officeart/2018/5/layout/IconCircleLabelList"/>
    <dgm:cxn modelId="{10CBEDA5-27C6-4625-8977-78D27AE9B743}" type="presParOf" srcId="{02CC6E3A-3E09-4F92-8651-3901BB5EAEB9}" destId="{DE9E3FD8-015A-42FA-A3E3-E49C5DC336BC}" srcOrd="2" destOrd="0" presId="urn:microsoft.com/office/officeart/2018/5/layout/IconCircleLabelList"/>
    <dgm:cxn modelId="{38CC726B-0839-4B31-816B-95C781F1CB5C}" type="presParOf" srcId="{02CC6E3A-3E09-4F92-8651-3901BB5EAEB9}" destId="{8D187FE7-4809-442E-BAEE-A782E83CEBB1}" srcOrd="3" destOrd="0" presId="urn:microsoft.com/office/officeart/2018/5/layout/IconCircleLabelList"/>
    <dgm:cxn modelId="{AFA44761-3326-46DE-BAC3-AC2DDCB4CCBD}" type="presParOf" srcId="{8D5ACC84-DFCA-486F-95BB-DC6F65CDBF54}" destId="{97803F10-8E01-45E2-AA1F-98682DDA44E4}" srcOrd="7" destOrd="0" presId="urn:microsoft.com/office/officeart/2018/5/layout/IconCircleLabelList"/>
    <dgm:cxn modelId="{F9160D2E-993D-4848-85C8-8D8D3755567A}" type="presParOf" srcId="{8D5ACC84-DFCA-486F-95BB-DC6F65CDBF54}" destId="{6EC97FFD-ADEE-41E9-97A7-E0344236D9E0}" srcOrd="8" destOrd="0" presId="urn:microsoft.com/office/officeart/2018/5/layout/IconCircleLabelList"/>
    <dgm:cxn modelId="{88121000-2DEC-436E-8D69-F6D76FB90469}" type="presParOf" srcId="{6EC97FFD-ADEE-41E9-97A7-E0344236D9E0}" destId="{C1329CE6-4A36-4AC8-AA72-CB50BA054F7C}" srcOrd="0" destOrd="0" presId="urn:microsoft.com/office/officeart/2018/5/layout/IconCircleLabelList"/>
    <dgm:cxn modelId="{32D17F23-469E-4020-84F9-C62122929E24}" type="presParOf" srcId="{6EC97FFD-ADEE-41E9-97A7-E0344236D9E0}" destId="{CED33B9A-5800-457C-A44B-AAD8CDEDBFD3}" srcOrd="1" destOrd="0" presId="urn:microsoft.com/office/officeart/2018/5/layout/IconCircleLabelList"/>
    <dgm:cxn modelId="{B88564FE-E70A-43DC-9663-7D32C6FA6BC0}" type="presParOf" srcId="{6EC97FFD-ADEE-41E9-97A7-E0344236D9E0}" destId="{2DEB986A-C972-4D76-BF74-247CA1703239}" srcOrd="2" destOrd="0" presId="urn:microsoft.com/office/officeart/2018/5/layout/IconCircleLabelList"/>
    <dgm:cxn modelId="{367775AB-CFA2-4AEE-AFDE-972459233BBD}" type="presParOf" srcId="{6EC97FFD-ADEE-41E9-97A7-E0344236D9E0}" destId="{31E7C39A-A7DF-449B-B430-F6F2ED19491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748E5-A73A-A948-8A90-12F02EF5D0F8}">
      <dsp:nvSpPr>
        <dsp:cNvPr id="0" name=""/>
        <dsp:cNvSpPr/>
      </dsp:nvSpPr>
      <dsp:spPr>
        <a:xfrm>
          <a:off x="3235" y="165144"/>
          <a:ext cx="3154837" cy="53574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rtl="0">
            <a:lnSpc>
              <a:spcPct val="90000"/>
            </a:lnSpc>
            <a:spcBef>
              <a:spcPct val="0"/>
            </a:spcBef>
            <a:spcAft>
              <a:spcPct val="35000"/>
            </a:spcAft>
            <a:buNone/>
          </a:pPr>
          <a:r>
            <a:rPr lang="en-SG" sz="1500" b="1" i="0" kern="1200"/>
            <a:t>1. ICM (</a:t>
          </a:r>
          <a:r>
            <a:rPr lang="en-SG" sz="1500" b="1" i="0" kern="1200">
              <a:latin typeface="Grandview Display"/>
            </a:rPr>
            <a:t>Integrated Colour Model</a:t>
          </a:r>
          <a:r>
            <a:rPr lang="en-SG" sz="1500" b="1" i="0" kern="1200"/>
            <a:t>)</a:t>
          </a:r>
          <a:endParaRPr lang="en-US" sz="1500" kern="1200"/>
        </a:p>
      </dsp:txBody>
      <dsp:txXfrm>
        <a:off x="3235" y="165144"/>
        <a:ext cx="3154837" cy="535741"/>
      </dsp:txXfrm>
    </dsp:sp>
    <dsp:sp modelId="{5650E2A0-F57A-9741-B28B-CF3324A04F15}">
      <dsp:nvSpPr>
        <dsp:cNvPr id="0" name=""/>
        <dsp:cNvSpPr/>
      </dsp:nvSpPr>
      <dsp:spPr>
        <a:xfrm>
          <a:off x="3235" y="700886"/>
          <a:ext cx="3154837" cy="20381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SG" sz="1500" b="1" i="0" kern="1200"/>
            <a:t>Techniques</a:t>
          </a:r>
          <a:r>
            <a:rPr lang="en-SG" sz="1500" b="0" i="0" kern="1200"/>
            <a:t>:</a:t>
          </a:r>
          <a:endParaRPr lang="en-US" sz="1500" kern="1200"/>
        </a:p>
        <a:p>
          <a:pPr marL="228600" lvl="2" indent="-114300" algn="l" defTabSz="666750">
            <a:lnSpc>
              <a:spcPct val="90000"/>
            </a:lnSpc>
            <a:spcBef>
              <a:spcPct val="0"/>
            </a:spcBef>
            <a:spcAft>
              <a:spcPct val="15000"/>
            </a:spcAft>
            <a:buChar char="•"/>
          </a:pPr>
          <a:r>
            <a:rPr lang="en-SG" sz="1500" b="0" i="0" kern="1200"/>
            <a:t>Global Histogram Stretching</a:t>
          </a:r>
          <a:endParaRPr lang="en-US" sz="1500" kern="1200"/>
        </a:p>
        <a:p>
          <a:pPr marL="228600" lvl="2" indent="-114300" algn="l" defTabSz="666750">
            <a:lnSpc>
              <a:spcPct val="90000"/>
            </a:lnSpc>
            <a:spcBef>
              <a:spcPct val="0"/>
            </a:spcBef>
            <a:spcAft>
              <a:spcPct val="15000"/>
            </a:spcAft>
            <a:buChar char="•"/>
          </a:pPr>
          <a:r>
            <a:rPr lang="en-SG" sz="1500" b="0" i="0" kern="1200"/>
            <a:t>HSV Stretching</a:t>
          </a:r>
          <a:endParaRPr lang="en-US" sz="1500" kern="1200"/>
        </a:p>
        <a:p>
          <a:pPr marL="228600" lvl="2" indent="-114300" algn="l" defTabSz="666750">
            <a:lnSpc>
              <a:spcPct val="90000"/>
            </a:lnSpc>
            <a:spcBef>
              <a:spcPct val="0"/>
            </a:spcBef>
            <a:spcAft>
              <a:spcPct val="15000"/>
            </a:spcAft>
            <a:buChar char="•"/>
          </a:pPr>
          <a:r>
            <a:rPr lang="en-SG" sz="1500" b="0" i="0" kern="1200"/>
            <a:t>Scene Radiance Adjustment</a:t>
          </a:r>
          <a:endParaRPr lang="en-US" sz="1500" kern="1200"/>
        </a:p>
        <a:p>
          <a:pPr marL="114300" lvl="1" indent="-114300" algn="l" defTabSz="666750">
            <a:lnSpc>
              <a:spcPct val="90000"/>
            </a:lnSpc>
            <a:spcBef>
              <a:spcPct val="0"/>
            </a:spcBef>
            <a:spcAft>
              <a:spcPct val="15000"/>
            </a:spcAft>
            <a:buChar char="•"/>
          </a:pPr>
          <a:r>
            <a:rPr lang="en-SG" sz="1500" b="1" i="0" kern="1200"/>
            <a:t>Purpose:</a:t>
          </a:r>
          <a:r>
            <a:rPr lang="en-SG" sz="1500" b="0" i="0" kern="1200"/>
            <a:t> Enhances contrast and visibility by iteratively refining image clarity.</a:t>
          </a:r>
          <a:endParaRPr lang="en-US" sz="1500" kern="1200"/>
        </a:p>
      </dsp:txBody>
      <dsp:txXfrm>
        <a:off x="3235" y="700886"/>
        <a:ext cx="3154837" cy="2038162"/>
      </dsp:txXfrm>
    </dsp:sp>
    <dsp:sp modelId="{C512DCFD-E4EA-464E-A4EE-0B3E10205AA5}">
      <dsp:nvSpPr>
        <dsp:cNvPr id="0" name=""/>
        <dsp:cNvSpPr/>
      </dsp:nvSpPr>
      <dsp:spPr>
        <a:xfrm>
          <a:off x="3599751" y="165144"/>
          <a:ext cx="3154837" cy="53574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SG" sz="1500" b="1" i="0" kern="1200"/>
            <a:t>2. RGHS (Relative Global Histogram Stretching)</a:t>
          </a:r>
          <a:endParaRPr lang="en-US" sz="1500" kern="1200"/>
        </a:p>
      </dsp:txBody>
      <dsp:txXfrm>
        <a:off x="3599751" y="165144"/>
        <a:ext cx="3154837" cy="535741"/>
      </dsp:txXfrm>
    </dsp:sp>
    <dsp:sp modelId="{3D7360B9-43FD-C645-980A-0C575F363ECA}">
      <dsp:nvSpPr>
        <dsp:cNvPr id="0" name=""/>
        <dsp:cNvSpPr/>
      </dsp:nvSpPr>
      <dsp:spPr>
        <a:xfrm>
          <a:off x="3599751" y="700886"/>
          <a:ext cx="3154837" cy="20381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SG" sz="1500" b="1" i="0" kern="1200"/>
            <a:t>Techniques</a:t>
          </a:r>
          <a:r>
            <a:rPr lang="en-SG" sz="1500" b="0" i="0" kern="1200"/>
            <a:t>:</a:t>
          </a:r>
          <a:endParaRPr lang="en-US" sz="1500" kern="1200"/>
        </a:p>
        <a:p>
          <a:pPr marL="228600" lvl="2" indent="-114300" algn="l" defTabSz="666750">
            <a:lnSpc>
              <a:spcPct val="90000"/>
            </a:lnSpc>
            <a:spcBef>
              <a:spcPct val="0"/>
            </a:spcBef>
            <a:spcAft>
              <a:spcPct val="15000"/>
            </a:spcAft>
            <a:buChar char="•"/>
          </a:pPr>
          <a:r>
            <a:rPr lang="en-SG" sz="1500" b="0" i="0" kern="1200"/>
            <a:t>RGB Equalization</a:t>
          </a:r>
          <a:endParaRPr lang="en-US" sz="1500" kern="1200"/>
        </a:p>
        <a:p>
          <a:pPr marL="228600" lvl="2" indent="-114300" algn="l" defTabSz="666750">
            <a:lnSpc>
              <a:spcPct val="90000"/>
            </a:lnSpc>
            <a:spcBef>
              <a:spcPct val="0"/>
            </a:spcBef>
            <a:spcAft>
              <a:spcPct val="15000"/>
            </a:spcAft>
            <a:buChar char="•"/>
          </a:pPr>
          <a:r>
            <a:rPr lang="en-SG" sz="1500" b="0" i="0" kern="1200"/>
            <a:t>LAB Stretching</a:t>
          </a:r>
          <a:endParaRPr lang="en-US" sz="1500" kern="1200"/>
        </a:p>
        <a:p>
          <a:pPr marL="228600" lvl="2" indent="-114300" algn="l" defTabSz="666750">
            <a:lnSpc>
              <a:spcPct val="90000"/>
            </a:lnSpc>
            <a:spcBef>
              <a:spcPct val="0"/>
            </a:spcBef>
            <a:spcAft>
              <a:spcPct val="15000"/>
            </a:spcAft>
            <a:buChar char="•"/>
          </a:pPr>
          <a:r>
            <a:rPr lang="en-SG" sz="1500" b="0" i="0" kern="1200"/>
            <a:t>Relative Histogram Adjustment</a:t>
          </a:r>
          <a:endParaRPr lang="en-US" sz="1500" kern="1200"/>
        </a:p>
        <a:p>
          <a:pPr marL="114300" lvl="1" indent="-114300" algn="l" defTabSz="666750">
            <a:lnSpc>
              <a:spcPct val="90000"/>
            </a:lnSpc>
            <a:spcBef>
              <a:spcPct val="0"/>
            </a:spcBef>
            <a:spcAft>
              <a:spcPct val="15000"/>
            </a:spcAft>
            <a:buChar char="•"/>
          </a:pPr>
          <a:r>
            <a:rPr lang="en-SG" sz="1500" b="1" i="0" kern="1200"/>
            <a:t>Purpose:</a:t>
          </a:r>
          <a:r>
            <a:rPr lang="en-SG" sz="1500" b="0" i="0" kern="1200"/>
            <a:t> Improves colour balance and segment clarity by adjusting histogram and colour channels.</a:t>
          </a:r>
          <a:endParaRPr lang="en-US" sz="1500" kern="1200"/>
        </a:p>
      </dsp:txBody>
      <dsp:txXfrm>
        <a:off x="3599751" y="700886"/>
        <a:ext cx="3154837" cy="2038162"/>
      </dsp:txXfrm>
    </dsp:sp>
    <dsp:sp modelId="{2DAF4EA3-5CE7-3F4A-918A-C665594A55F2}">
      <dsp:nvSpPr>
        <dsp:cNvPr id="0" name=""/>
        <dsp:cNvSpPr/>
      </dsp:nvSpPr>
      <dsp:spPr>
        <a:xfrm>
          <a:off x="7196266" y="165144"/>
          <a:ext cx="3154837" cy="53574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rtl="0">
            <a:lnSpc>
              <a:spcPct val="90000"/>
            </a:lnSpc>
            <a:spcBef>
              <a:spcPct val="0"/>
            </a:spcBef>
            <a:spcAft>
              <a:spcPct val="35000"/>
            </a:spcAft>
            <a:buNone/>
          </a:pPr>
          <a:r>
            <a:rPr lang="en-SG" sz="1500" b="1" i="0" kern="1200"/>
            <a:t>3. UCM (</a:t>
          </a:r>
          <a:r>
            <a:rPr lang="en-SG" sz="1500" b="1" i="0" kern="1200">
              <a:latin typeface="Grandview Display"/>
            </a:rPr>
            <a:t>Unsupervised Color Correction Method</a:t>
          </a:r>
          <a:r>
            <a:rPr lang="en-SG" sz="1500" b="1" i="0" kern="1200"/>
            <a:t>)</a:t>
          </a:r>
          <a:endParaRPr lang="en-US" sz="1500" kern="1200"/>
        </a:p>
      </dsp:txBody>
      <dsp:txXfrm>
        <a:off x="7196266" y="165144"/>
        <a:ext cx="3154837" cy="535741"/>
      </dsp:txXfrm>
    </dsp:sp>
    <dsp:sp modelId="{2BC3DE29-F2B3-204A-ACE9-15E1CF14D152}">
      <dsp:nvSpPr>
        <dsp:cNvPr id="0" name=""/>
        <dsp:cNvSpPr/>
      </dsp:nvSpPr>
      <dsp:spPr>
        <a:xfrm>
          <a:off x="7196266" y="700886"/>
          <a:ext cx="3154837" cy="20381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SG" sz="1500" b="1" i="0" kern="1200"/>
            <a:t>Techniques</a:t>
          </a:r>
          <a:r>
            <a:rPr lang="en-SG" sz="1500" b="0" i="0" kern="1200"/>
            <a:t>:</a:t>
          </a:r>
          <a:endParaRPr lang="en-US" sz="1500" kern="1200"/>
        </a:p>
        <a:p>
          <a:pPr marL="228600" lvl="2" indent="-114300" algn="l" defTabSz="666750">
            <a:lnSpc>
              <a:spcPct val="90000"/>
            </a:lnSpc>
            <a:spcBef>
              <a:spcPct val="0"/>
            </a:spcBef>
            <a:spcAft>
              <a:spcPct val="15000"/>
            </a:spcAft>
            <a:buChar char="•"/>
          </a:pPr>
          <a:r>
            <a:rPr lang="en-SG" sz="1500" b="0" i="0" kern="1200"/>
            <a:t>RGB Equalization</a:t>
          </a:r>
          <a:endParaRPr lang="en-US" sz="1500" kern="1200"/>
        </a:p>
        <a:p>
          <a:pPr marL="228600" lvl="2" indent="-114300" algn="l" defTabSz="666750">
            <a:lnSpc>
              <a:spcPct val="90000"/>
            </a:lnSpc>
            <a:spcBef>
              <a:spcPct val="0"/>
            </a:spcBef>
            <a:spcAft>
              <a:spcPct val="15000"/>
            </a:spcAft>
            <a:buChar char="•"/>
          </a:pPr>
          <a:r>
            <a:rPr lang="en-SG" sz="1500" b="0" i="0" kern="1200"/>
            <a:t>Global Histogram Stretching</a:t>
          </a:r>
          <a:endParaRPr lang="en-US" sz="1500" kern="1200"/>
        </a:p>
        <a:p>
          <a:pPr marL="228600" lvl="2" indent="-114300" algn="l" defTabSz="666750">
            <a:lnSpc>
              <a:spcPct val="90000"/>
            </a:lnSpc>
            <a:spcBef>
              <a:spcPct val="0"/>
            </a:spcBef>
            <a:spcAft>
              <a:spcPct val="15000"/>
            </a:spcAft>
            <a:buChar char="•"/>
          </a:pPr>
          <a:r>
            <a:rPr lang="en-SG" sz="1500" b="0" i="0" kern="1200"/>
            <a:t>HSV Stretching</a:t>
          </a:r>
          <a:endParaRPr lang="en-US" sz="1500" kern="1200"/>
        </a:p>
        <a:p>
          <a:pPr marL="114300" lvl="1" indent="-114300" algn="l" defTabSz="666750">
            <a:lnSpc>
              <a:spcPct val="90000"/>
            </a:lnSpc>
            <a:spcBef>
              <a:spcPct val="0"/>
            </a:spcBef>
            <a:spcAft>
              <a:spcPct val="15000"/>
            </a:spcAft>
            <a:buChar char="•"/>
          </a:pPr>
          <a:r>
            <a:rPr lang="en-SG" sz="1500" b="1" i="0" kern="1200"/>
            <a:t>Purpose:</a:t>
          </a:r>
          <a:r>
            <a:rPr lang="en-SG" sz="1500" b="0" i="0" kern="1200"/>
            <a:t> Enhances image contours and boundaries, focusing on both colour and brightness adjustments.</a:t>
          </a:r>
          <a:endParaRPr lang="en-US" sz="1500" kern="1200"/>
        </a:p>
      </dsp:txBody>
      <dsp:txXfrm>
        <a:off x="7196266" y="700886"/>
        <a:ext cx="3154837" cy="2038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66BE8-300F-4CD3-9D4B-0075E41D68EF}">
      <dsp:nvSpPr>
        <dsp:cNvPr id="0" name=""/>
        <dsp:cNvSpPr/>
      </dsp:nvSpPr>
      <dsp:spPr>
        <a:xfrm>
          <a:off x="478800" y="124568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972298-09F6-4E16-86D6-1A03C900AECB}">
      <dsp:nvSpPr>
        <dsp:cNvPr id="0" name=""/>
        <dsp:cNvSpPr/>
      </dsp:nvSpPr>
      <dsp:spPr>
        <a:xfrm>
          <a:off x="712800" y="147968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8DA1C9-F5C4-4A15-807A-14D313D111F4}">
      <dsp:nvSpPr>
        <dsp:cNvPr id="0" name=""/>
        <dsp:cNvSpPr/>
      </dsp:nvSpPr>
      <dsp:spPr>
        <a:xfrm>
          <a:off x="127800" y="26856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SG" sz="1100" b="0" i="0" u="none" kern="1200"/>
            <a:t>Feature Extraction - ResNet50 (Representation Learning)</a:t>
          </a:r>
          <a:endParaRPr lang="en-GB" sz="1100" kern="1200"/>
        </a:p>
      </dsp:txBody>
      <dsp:txXfrm>
        <a:off x="127800" y="2685687"/>
        <a:ext cx="1800000" cy="720000"/>
      </dsp:txXfrm>
    </dsp:sp>
    <dsp:sp modelId="{9D7AFB36-FDD4-4F2C-A276-9E34E4C09C20}">
      <dsp:nvSpPr>
        <dsp:cNvPr id="0" name=""/>
        <dsp:cNvSpPr/>
      </dsp:nvSpPr>
      <dsp:spPr>
        <a:xfrm>
          <a:off x="2593800" y="124568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81A4E1-A313-4684-AA34-1BC1192A8197}">
      <dsp:nvSpPr>
        <dsp:cNvPr id="0" name=""/>
        <dsp:cNvSpPr/>
      </dsp:nvSpPr>
      <dsp:spPr>
        <a:xfrm>
          <a:off x="2827800" y="147968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6D0ED4-5778-4994-8BEF-5A80B41EDF6E}">
      <dsp:nvSpPr>
        <dsp:cNvPr id="0" name=""/>
        <dsp:cNvSpPr/>
      </dsp:nvSpPr>
      <dsp:spPr>
        <a:xfrm>
          <a:off x="2242800" y="26856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SG" sz="1100" b="0" i="0" u="none" kern="1200"/>
            <a:t>Feature Combination (Sharpness, Contrast, Brightness)</a:t>
          </a:r>
          <a:endParaRPr lang="en-GB" sz="1100" kern="1200"/>
        </a:p>
      </dsp:txBody>
      <dsp:txXfrm>
        <a:off x="2242800" y="2685687"/>
        <a:ext cx="1800000" cy="720000"/>
      </dsp:txXfrm>
    </dsp:sp>
    <dsp:sp modelId="{1CE5BB3C-6A25-4311-B257-558046851AE2}">
      <dsp:nvSpPr>
        <dsp:cNvPr id="0" name=""/>
        <dsp:cNvSpPr/>
      </dsp:nvSpPr>
      <dsp:spPr>
        <a:xfrm>
          <a:off x="4708800" y="124568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24B9C-B7B3-48F3-A154-82FF8BC97468}">
      <dsp:nvSpPr>
        <dsp:cNvPr id="0" name=""/>
        <dsp:cNvSpPr/>
      </dsp:nvSpPr>
      <dsp:spPr>
        <a:xfrm>
          <a:off x="4942800" y="147968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C9F9DD-426D-42DE-B546-A796E321D5BF}">
      <dsp:nvSpPr>
        <dsp:cNvPr id="0" name=""/>
        <dsp:cNvSpPr/>
      </dsp:nvSpPr>
      <dsp:spPr>
        <a:xfrm>
          <a:off x="4357800" y="26856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SG" sz="1100" b="0" i="0" u="none" kern="1200"/>
            <a:t>Filter for Unwanted Colours</a:t>
          </a:r>
          <a:endParaRPr lang="en-GB" sz="1100" kern="1200"/>
        </a:p>
      </dsp:txBody>
      <dsp:txXfrm>
        <a:off x="4357800" y="2685687"/>
        <a:ext cx="1800000" cy="720000"/>
      </dsp:txXfrm>
    </dsp:sp>
    <dsp:sp modelId="{93DF4EB9-3177-4EED-92C3-3B2813DE527C}">
      <dsp:nvSpPr>
        <dsp:cNvPr id="0" name=""/>
        <dsp:cNvSpPr/>
      </dsp:nvSpPr>
      <dsp:spPr>
        <a:xfrm>
          <a:off x="6823800" y="124568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F0B0E0-5DF4-49C6-9FD7-797090EBF7B6}">
      <dsp:nvSpPr>
        <dsp:cNvPr id="0" name=""/>
        <dsp:cNvSpPr/>
      </dsp:nvSpPr>
      <dsp:spPr>
        <a:xfrm>
          <a:off x="7057800" y="147968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187FE7-4809-442E-BAEE-A782E83CEBB1}">
      <dsp:nvSpPr>
        <dsp:cNvPr id="0" name=""/>
        <dsp:cNvSpPr/>
      </dsp:nvSpPr>
      <dsp:spPr>
        <a:xfrm>
          <a:off x="6472800" y="26856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SG" sz="1100" b="0" i="0" u="none" kern="1200"/>
            <a:t>DBSCAN Clustering</a:t>
          </a:r>
          <a:endParaRPr lang="en-GB" sz="1100" kern="1200"/>
        </a:p>
      </dsp:txBody>
      <dsp:txXfrm>
        <a:off x="6472800" y="2685687"/>
        <a:ext cx="1800000" cy="720000"/>
      </dsp:txXfrm>
    </dsp:sp>
    <dsp:sp modelId="{C1329CE6-4A36-4AC8-AA72-CB50BA054F7C}">
      <dsp:nvSpPr>
        <dsp:cNvPr id="0" name=""/>
        <dsp:cNvSpPr/>
      </dsp:nvSpPr>
      <dsp:spPr>
        <a:xfrm>
          <a:off x="8938800" y="124568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33B9A-5800-457C-A44B-AAD8CDEDBFD3}">
      <dsp:nvSpPr>
        <dsp:cNvPr id="0" name=""/>
        <dsp:cNvSpPr/>
      </dsp:nvSpPr>
      <dsp:spPr>
        <a:xfrm>
          <a:off x="9172800" y="147968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E7C39A-A7DF-449B-B430-F6F2ED194912}">
      <dsp:nvSpPr>
        <dsp:cNvPr id="0" name=""/>
        <dsp:cNvSpPr/>
      </dsp:nvSpPr>
      <dsp:spPr>
        <a:xfrm>
          <a:off x="8587800" y="26856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SG" sz="1100" b="0" i="0" u="none" kern="1200"/>
            <a:t>Select Best Image from Largest Cluster</a:t>
          </a:r>
          <a:endParaRPr lang="en-GB" sz="1100" kern="1200"/>
        </a:p>
      </dsp:txBody>
      <dsp:txXfrm>
        <a:off x="8587800" y="2685687"/>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32" tIns="49516" rIns="99032" bIns="49516" rtlCol="0"/>
          <a:lstStyle>
            <a:lvl1pPr algn="l">
              <a:defRPr sz="1200"/>
            </a:lvl1pPr>
          </a:lstStyle>
          <a:p>
            <a:endParaRPr lang="en-US"/>
          </a:p>
        </p:txBody>
      </p:sp>
      <p:sp>
        <p:nvSpPr>
          <p:cNvPr id="3" name="Date Placeholder 2"/>
          <p:cNvSpPr>
            <a:spLocks noGrp="1"/>
          </p:cNvSpPr>
          <p:nvPr>
            <p:ph type="dt" sz="quarter" idx="1"/>
          </p:nvPr>
        </p:nvSpPr>
        <p:spPr>
          <a:xfrm>
            <a:off x="4021296" y="1"/>
            <a:ext cx="3076363" cy="511731"/>
          </a:xfrm>
          <a:prstGeom prst="rect">
            <a:avLst/>
          </a:prstGeom>
        </p:spPr>
        <p:txBody>
          <a:bodyPr vert="horz" lIns="99032" tIns="49516" rIns="99032" bIns="49516" rtlCol="0"/>
          <a:lstStyle>
            <a:lvl1pPr algn="r">
              <a:defRPr sz="1200"/>
            </a:lvl1pPr>
          </a:lstStyle>
          <a:p>
            <a:fld id="{43F1A4C9-FB5C-B247-A357-650712A3F0A8}" type="datetimeFigureOut">
              <a:rPr lang="en-US" smtClean="0"/>
              <a:pPr/>
              <a:t>10/29/2024</a:t>
            </a:fld>
            <a:endParaRPr lang="en-US"/>
          </a:p>
        </p:txBody>
      </p:sp>
      <p:sp>
        <p:nvSpPr>
          <p:cNvPr id="4" name="Footer Placeholder 3"/>
          <p:cNvSpPr>
            <a:spLocks noGrp="1"/>
          </p:cNvSpPr>
          <p:nvPr>
            <p:ph type="ftr" sz="quarter" idx="2"/>
          </p:nvPr>
        </p:nvSpPr>
        <p:spPr>
          <a:xfrm>
            <a:off x="1" y="9721107"/>
            <a:ext cx="3076363" cy="511731"/>
          </a:xfrm>
          <a:prstGeom prst="rect">
            <a:avLst/>
          </a:prstGeom>
        </p:spPr>
        <p:txBody>
          <a:bodyPr vert="horz" lIns="99032" tIns="49516" rIns="99032" bIns="49516" rtlCol="0" anchor="b"/>
          <a:lstStyle>
            <a:lvl1pPr algn="l">
              <a:defRPr sz="1200"/>
            </a:lvl1pPr>
          </a:lstStyle>
          <a:p>
            <a:endParaRPr lang="en-US"/>
          </a:p>
        </p:txBody>
      </p:sp>
      <p:sp>
        <p:nvSpPr>
          <p:cNvPr id="5" name="Slide Number Placeholder 4"/>
          <p:cNvSpPr>
            <a:spLocks noGrp="1"/>
          </p:cNvSpPr>
          <p:nvPr>
            <p:ph type="sldNum" sz="quarter" idx="3"/>
          </p:nvPr>
        </p:nvSpPr>
        <p:spPr>
          <a:xfrm>
            <a:off x="4021296" y="9721107"/>
            <a:ext cx="3076363" cy="511731"/>
          </a:xfrm>
          <a:prstGeom prst="rect">
            <a:avLst/>
          </a:prstGeom>
        </p:spPr>
        <p:txBody>
          <a:bodyPr vert="horz" lIns="99032" tIns="49516" rIns="99032" bIns="49516" rtlCol="0" anchor="b"/>
          <a:lstStyle>
            <a:lvl1pPr algn="r">
              <a:defRPr sz="1200"/>
            </a:lvl1pPr>
          </a:lstStyle>
          <a:p>
            <a:fld id="{C9D91F05-50D7-A946-8902-88FA310261AF}" type="slidenum">
              <a:rPr lang="en-US" smtClean="0"/>
              <a:pPr/>
              <a:t>‹#›</a:t>
            </a:fld>
            <a:endParaRPr lang="en-US"/>
          </a:p>
        </p:txBody>
      </p:sp>
    </p:spTree>
    <p:extLst>
      <p:ext uri="{BB962C8B-B14F-4D97-AF65-F5344CB8AC3E}">
        <p14:creationId xmlns:p14="http://schemas.microsoft.com/office/powerpoint/2010/main" val="87395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3076363" cy="513507"/>
          </a:xfrm>
          <a:prstGeom prst="rect">
            <a:avLst/>
          </a:prstGeom>
        </p:spPr>
        <p:txBody>
          <a:bodyPr vert="horz" lIns="99032" tIns="49516" rIns="99032" bIns="49516" rtlCol="0"/>
          <a:lstStyle>
            <a:lvl1pPr algn="l">
              <a:defRPr sz="1200"/>
            </a:lvl1pPr>
          </a:lstStyle>
          <a:p>
            <a:endParaRPr lang="en-SG"/>
          </a:p>
        </p:txBody>
      </p:sp>
      <p:sp>
        <p:nvSpPr>
          <p:cNvPr id="3" name="Date Placeholder 2"/>
          <p:cNvSpPr>
            <a:spLocks noGrp="1"/>
          </p:cNvSpPr>
          <p:nvPr>
            <p:ph type="dt" idx="1"/>
          </p:nvPr>
        </p:nvSpPr>
        <p:spPr>
          <a:xfrm>
            <a:off x="4021296" y="3"/>
            <a:ext cx="3076363" cy="513507"/>
          </a:xfrm>
          <a:prstGeom prst="rect">
            <a:avLst/>
          </a:prstGeom>
        </p:spPr>
        <p:txBody>
          <a:bodyPr vert="horz" lIns="99032" tIns="49516" rIns="99032" bIns="49516" rtlCol="0"/>
          <a:lstStyle>
            <a:lvl1pPr algn="r">
              <a:defRPr sz="1200"/>
            </a:lvl1pPr>
          </a:lstStyle>
          <a:p>
            <a:fld id="{EA4960E5-F060-4C88-B1C5-5A6F5890BEF6}" type="datetimeFigureOut">
              <a:rPr lang="en-SG" smtClean="0"/>
              <a:pPr/>
              <a:t>29/10/2024</a:t>
            </a:fld>
            <a:endParaRPr lang="en-SG"/>
          </a:p>
        </p:txBody>
      </p:sp>
      <p:sp>
        <p:nvSpPr>
          <p:cNvPr id="4" name="Slide Image Placeholder 3"/>
          <p:cNvSpPr>
            <a:spLocks noGrp="1" noRot="1" noChangeAspect="1"/>
          </p:cNvSpPr>
          <p:nvPr>
            <p:ph type="sldImg" idx="2"/>
          </p:nvPr>
        </p:nvSpPr>
        <p:spPr>
          <a:xfrm>
            <a:off x="477838" y="1277938"/>
            <a:ext cx="6143625" cy="3455987"/>
          </a:xfrm>
          <a:prstGeom prst="rect">
            <a:avLst/>
          </a:prstGeom>
          <a:noFill/>
          <a:ln w="12700">
            <a:solidFill>
              <a:prstClr val="black"/>
            </a:solidFill>
          </a:ln>
        </p:spPr>
        <p:txBody>
          <a:bodyPr vert="horz" lIns="99032" tIns="49516" rIns="99032" bIns="49516" rtlCol="0" anchor="ctr"/>
          <a:lstStyle/>
          <a:p>
            <a:endParaRPr lang="en-SG"/>
          </a:p>
        </p:txBody>
      </p:sp>
      <p:sp>
        <p:nvSpPr>
          <p:cNvPr id="5" name="Notes Placeholder 4"/>
          <p:cNvSpPr>
            <a:spLocks noGrp="1"/>
          </p:cNvSpPr>
          <p:nvPr>
            <p:ph type="body" sz="quarter" idx="3"/>
          </p:nvPr>
        </p:nvSpPr>
        <p:spPr>
          <a:xfrm>
            <a:off x="709931" y="4925407"/>
            <a:ext cx="5679440" cy="4029879"/>
          </a:xfrm>
          <a:prstGeom prst="rect">
            <a:avLst/>
          </a:prstGeom>
        </p:spPr>
        <p:txBody>
          <a:bodyPr vert="horz" lIns="99032" tIns="49516" rIns="99032" bIns="49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721109"/>
            <a:ext cx="3076363" cy="513507"/>
          </a:xfrm>
          <a:prstGeom prst="rect">
            <a:avLst/>
          </a:prstGeom>
        </p:spPr>
        <p:txBody>
          <a:bodyPr vert="horz" lIns="99032" tIns="49516" rIns="99032" bIns="49516" rtlCol="0" anchor="b"/>
          <a:lstStyle>
            <a:lvl1pPr algn="l">
              <a:defRPr sz="1200"/>
            </a:lvl1pPr>
          </a:lstStyle>
          <a:p>
            <a:endParaRPr lang="en-SG"/>
          </a:p>
        </p:txBody>
      </p:sp>
      <p:sp>
        <p:nvSpPr>
          <p:cNvPr id="7" name="Slide Number Placeholder 6"/>
          <p:cNvSpPr>
            <a:spLocks noGrp="1"/>
          </p:cNvSpPr>
          <p:nvPr>
            <p:ph type="sldNum" sz="quarter" idx="5"/>
          </p:nvPr>
        </p:nvSpPr>
        <p:spPr>
          <a:xfrm>
            <a:off x="4021296" y="9721109"/>
            <a:ext cx="3076363" cy="513507"/>
          </a:xfrm>
          <a:prstGeom prst="rect">
            <a:avLst/>
          </a:prstGeom>
        </p:spPr>
        <p:txBody>
          <a:bodyPr vert="horz" lIns="99032" tIns="49516" rIns="99032" bIns="49516" rtlCol="0" anchor="b"/>
          <a:lstStyle>
            <a:lvl1pPr algn="r">
              <a:defRPr sz="1200"/>
            </a:lvl1pPr>
          </a:lstStyle>
          <a:p>
            <a:fld id="{5E13ECD2-14D7-4265-AF23-95505127F74C}" type="slidenum">
              <a:rPr lang="en-SG" smtClean="0"/>
              <a:pPr/>
              <a:t>‹#›</a:t>
            </a:fld>
            <a:endParaRPr lang="en-SG"/>
          </a:p>
        </p:txBody>
      </p:sp>
    </p:spTree>
    <p:extLst>
      <p:ext uri="{BB962C8B-B14F-4D97-AF65-F5344CB8AC3E}">
        <p14:creationId xmlns:p14="http://schemas.microsoft.com/office/powerpoint/2010/main" val="16636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1</a:t>
            </a:fld>
            <a:endParaRPr lang="en-SG"/>
          </a:p>
        </p:txBody>
      </p:sp>
    </p:spTree>
    <p:extLst>
      <p:ext uri="{BB962C8B-B14F-4D97-AF65-F5344CB8AC3E}">
        <p14:creationId xmlns:p14="http://schemas.microsoft.com/office/powerpoint/2010/main" val="65600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10</a:t>
            </a:fld>
            <a:endParaRPr lang="en-SG"/>
          </a:p>
        </p:txBody>
      </p:sp>
    </p:spTree>
    <p:extLst>
      <p:ext uri="{BB962C8B-B14F-4D97-AF65-F5344CB8AC3E}">
        <p14:creationId xmlns:p14="http://schemas.microsoft.com/office/powerpoint/2010/main" val="1313846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11</a:t>
            </a:fld>
            <a:endParaRPr lang="en-SG"/>
          </a:p>
        </p:txBody>
      </p:sp>
    </p:spTree>
    <p:extLst>
      <p:ext uri="{BB962C8B-B14F-4D97-AF65-F5344CB8AC3E}">
        <p14:creationId xmlns:p14="http://schemas.microsoft.com/office/powerpoint/2010/main" val="1814273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12</a:t>
            </a:fld>
            <a:endParaRPr lang="en-SG"/>
          </a:p>
        </p:txBody>
      </p:sp>
    </p:spTree>
    <p:extLst>
      <p:ext uri="{BB962C8B-B14F-4D97-AF65-F5344CB8AC3E}">
        <p14:creationId xmlns:p14="http://schemas.microsoft.com/office/powerpoint/2010/main" val="1813652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b="1" dirty="0">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13</a:t>
            </a:fld>
            <a:endParaRPr lang="en-SG"/>
          </a:p>
        </p:txBody>
      </p:sp>
    </p:spTree>
    <p:extLst>
      <p:ext uri="{BB962C8B-B14F-4D97-AF65-F5344CB8AC3E}">
        <p14:creationId xmlns:p14="http://schemas.microsoft.com/office/powerpoint/2010/main" val="30777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5E13ECD2-14D7-4265-AF23-95505127F74C}" type="slidenum">
              <a:rPr lang="en-SG" smtClean="0"/>
              <a:pPr/>
              <a:t>14</a:t>
            </a:fld>
            <a:endParaRPr lang="en-SG"/>
          </a:p>
        </p:txBody>
      </p:sp>
    </p:spTree>
    <p:extLst>
      <p:ext uri="{BB962C8B-B14F-4D97-AF65-F5344CB8AC3E}">
        <p14:creationId xmlns:p14="http://schemas.microsoft.com/office/powerpoint/2010/main" val="74712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15</a:t>
            </a:fld>
            <a:endParaRPr lang="en-SG"/>
          </a:p>
        </p:txBody>
      </p:sp>
    </p:spTree>
    <p:extLst>
      <p:ext uri="{BB962C8B-B14F-4D97-AF65-F5344CB8AC3E}">
        <p14:creationId xmlns:p14="http://schemas.microsoft.com/office/powerpoint/2010/main" val="3000081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16</a:t>
            </a:fld>
            <a:endParaRPr lang="en-SG"/>
          </a:p>
        </p:txBody>
      </p:sp>
    </p:spTree>
    <p:extLst>
      <p:ext uri="{BB962C8B-B14F-4D97-AF65-F5344CB8AC3E}">
        <p14:creationId xmlns:p14="http://schemas.microsoft.com/office/powerpoint/2010/main" val="3534832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17</a:t>
            </a:fld>
            <a:endParaRPr lang="en-SG"/>
          </a:p>
        </p:txBody>
      </p:sp>
    </p:spTree>
    <p:extLst>
      <p:ext uri="{BB962C8B-B14F-4D97-AF65-F5344CB8AC3E}">
        <p14:creationId xmlns:p14="http://schemas.microsoft.com/office/powerpoint/2010/main" val="27717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18</a:t>
            </a:fld>
            <a:endParaRPr lang="en-SG"/>
          </a:p>
        </p:txBody>
      </p:sp>
    </p:spTree>
    <p:extLst>
      <p:ext uri="{BB962C8B-B14F-4D97-AF65-F5344CB8AC3E}">
        <p14:creationId xmlns:p14="http://schemas.microsoft.com/office/powerpoint/2010/main" val="798888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19</a:t>
            </a:fld>
            <a:endParaRPr lang="en-SG"/>
          </a:p>
        </p:txBody>
      </p:sp>
    </p:spTree>
    <p:extLst>
      <p:ext uri="{BB962C8B-B14F-4D97-AF65-F5344CB8AC3E}">
        <p14:creationId xmlns:p14="http://schemas.microsoft.com/office/powerpoint/2010/main" val="405331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2</a:t>
            </a:fld>
            <a:endParaRPr lang="en-SG"/>
          </a:p>
        </p:txBody>
      </p:sp>
    </p:spTree>
    <p:extLst>
      <p:ext uri="{BB962C8B-B14F-4D97-AF65-F5344CB8AC3E}">
        <p14:creationId xmlns:p14="http://schemas.microsoft.com/office/powerpoint/2010/main" val="13510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3</a:t>
            </a:fld>
            <a:endParaRPr lang="en-SG"/>
          </a:p>
        </p:txBody>
      </p:sp>
    </p:spTree>
    <p:extLst>
      <p:ext uri="{BB962C8B-B14F-4D97-AF65-F5344CB8AC3E}">
        <p14:creationId xmlns:p14="http://schemas.microsoft.com/office/powerpoint/2010/main" val="1217397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4</a:t>
            </a:fld>
            <a:endParaRPr lang="en-SG"/>
          </a:p>
        </p:txBody>
      </p:sp>
    </p:spTree>
    <p:extLst>
      <p:ext uri="{BB962C8B-B14F-4D97-AF65-F5344CB8AC3E}">
        <p14:creationId xmlns:p14="http://schemas.microsoft.com/office/powerpoint/2010/main" val="3553542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13ECD2-14D7-4265-AF23-95505127F74C}" type="slidenum">
              <a:rPr lang="en-SG" smtClean="0"/>
              <a:pPr/>
              <a:t>5</a:t>
            </a:fld>
            <a:endParaRPr lang="en-SG"/>
          </a:p>
        </p:txBody>
      </p:sp>
    </p:spTree>
    <p:extLst>
      <p:ext uri="{BB962C8B-B14F-4D97-AF65-F5344CB8AC3E}">
        <p14:creationId xmlns:p14="http://schemas.microsoft.com/office/powerpoint/2010/main" val="3353683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6</a:t>
            </a:fld>
            <a:endParaRPr lang="en-SG"/>
          </a:p>
        </p:txBody>
      </p:sp>
    </p:spTree>
    <p:extLst>
      <p:ext uri="{BB962C8B-B14F-4D97-AF65-F5344CB8AC3E}">
        <p14:creationId xmlns:p14="http://schemas.microsoft.com/office/powerpoint/2010/main" val="670160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7</a:t>
            </a:fld>
            <a:endParaRPr lang="en-SG"/>
          </a:p>
        </p:txBody>
      </p:sp>
    </p:spTree>
    <p:extLst>
      <p:ext uri="{BB962C8B-B14F-4D97-AF65-F5344CB8AC3E}">
        <p14:creationId xmlns:p14="http://schemas.microsoft.com/office/powerpoint/2010/main" val="593331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pPr/>
              <a:t>8</a:t>
            </a:fld>
            <a:endParaRPr lang="en-SG"/>
          </a:p>
        </p:txBody>
      </p:sp>
    </p:spTree>
    <p:extLst>
      <p:ext uri="{BB962C8B-B14F-4D97-AF65-F5344CB8AC3E}">
        <p14:creationId xmlns:p14="http://schemas.microsoft.com/office/powerpoint/2010/main" val="2501255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13ECD2-14D7-4265-AF23-95505127F74C}" type="slidenum">
              <a:rPr lang="en-SG" smtClean="0"/>
              <a:pPr/>
              <a:t>9</a:t>
            </a:fld>
            <a:endParaRPr lang="en-SG"/>
          </a:p>
        </p:txBody>
      </p:sp>
    </p:spTree>
    <p:extLst>
      <p:ext uri="{BB962C8B-B14F-4D97-AF65-F5344CB8AC3E}">
        <p14:creationId xmlns:p14="http://schemas.microsoft.com/office/powerpoint/2010/main" val="118365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8D5D83F1-BF6E-4A98-8153-BAC9ABDE7CE3}" type="datetimeFigureOut">
              <a:rPr lang="en-US" dirty="0"/>
              <a:t>10/29/2024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4095046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ED9BE5A2-57A1-4629-B29D-D386573AF9F3}" type="datetimeFigureOut">
              <a:rPr lang="en-US" dirty="0"/>
              <a:t>10/29/2024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325240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A3A72485-1B57-41B4-A998-97848CC136C2}" type="datetimeFigureOut">
              <a:rPr lang="en-US" dirty="0"/>
              <a:t>10/29/2024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781675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a:t>Title</a:t>
            </a:r>
          </a:p>
        </p:txBody>
      </p:sp>
      <p:sp>
        <p:nvSpPr>
          <p:cNvPr id="8" name="Content Placeholder 7"/>
          <p:cNvSpPr>
            <a:spLocks noGrp="1"/>
          </p:cNvSpPr>
          <p:nvPr>
            <p:ph sz="quarter" idx="13" hasCustomPrompt="1"/>
          </p:nvPr>
        </p:nvSpPr>
        <p:spPr>
          <a:xfrm>
            <a:off x="838200" y="1182208"/>
            <a:ext cx="10515600" cy="4651375"/>
          </a:xfrm>
        </p:spPr>
        <p:txBody>
          <a:bodyPr/>
          <a:lstStyle>
            <a:lvl1pPr marL="357179" indent="-357179">
              <a:lnSpc>
                <a:spcPct val="120000"/>
              </a:lnSpc>
              <a:defRPr b="1">
                <a:solidFill>
                  <a:srgbClr val="F58220"/>
                </a:solidFill>
                <a:latin typeface="+mj-lt"/>
              </a:defRPr>
            </a:lvl1pPr>
            <a:lvl2pPr marL="804843" indent="-447663">
              <a:lnSpc>
                <a:spcPct val="120000"/>
              </a:lnSpc>
              <a:defRPr>
                <a:solidFill>
                  <a:schemeClr val="tx1">
                    <a:lumMod val="75000"/>
                    <a:lumOff val="25000"/>
                  </a:schemeClr>
                </a:solidFill>
                <a:latin typeface="+mj-lt"/>
              </a:defRPr>
            </a:lvl2pPr>
            <a:lvl3pPr marL="1163610" indent="-358766">
              <a:lnSpc>
                <a:spcPct val="120000"/>
              </a:lnSpc>
              <a:defRPr>
                <a:solidFill>
                  <a:schemeClr val="tx1">
                    <a:lumMod val="75000"/>
                    <a:lumOff val="25000"/>
                  </a:schemeClr>
                </a:solidFill>
                <a:latin typeface="+mj-lt"/>
              </a:defRPr>
            </a:lvl3pPr>
            <a:lvl4pPr marL="1520787" indent="-357179">
              <a:lnSpc>
                <a:spcPct val="120000"/>
              </a:lnSpc>
              <a:buFont typeface="Arial" panose="020B0604020202020204" pitchFamily="34" charset="0"/>
              <a:buChar char="─"/>
              <a:defRPr>
                <a:solidFill>
                  <a:schemeClr val="tx1">
                    <a:lumMod val="75000"/>
                    <a:lumOff val="25000"/>
                  </a:schemeClr>
                </a:solidFill>
                <a:latin typeface="+mj-lt"/>
              </a:defRPr>
            </a:lvl4pPr>
            <a:lvl5pPr>
              <a:defRPr>
                <a:solidFill>
                  <a:schemeClr val="tx1">
                    <a:lumMod val="75000"/>
                    <a:lumOff val="25000"/>
                  </a:schemeClr>
                </a:solidFill>
              </a:defRPr>
            </a:lvl5pPr>
          </a:lstStyle>
          <a:p>
            <a:pPr lvl="0"/>
            <a:r>
              <a:rPr lang="en-US"/>
              <a:t>Level 1</a:t>
            </a:r>
          </a:p>
          <a:p>
            <a:pPr lvl="1"/>
            <a:r>
              <a:rPr lang="en-US"/>
              <a:t>Level 2</a:t>
            </a:r>
          </a:p>
          <a:p>
            <a:pPr lvl="2"/>
            <a:r>
              <a:rPr lang="en-US"/>
              <a:t>Level 3</a:t>
            </a:r>
          </a:p>
          <a:p>
            <a:pPr lvl="3"/>
            <a:r>
              <a:rPr lang="en-US"/>
              <a:t>Level 4</a:t>
            </a:r>
          </a:p>
        </p:txBody>
      </p:sp>
      <p:sp>
        <p:nvSpPr>
          <p:cNvPr id="6" name="Date Placeholder 5"/>
          <p:cNvSpPr>
            <a:spLocks noGrp="1"/>
          </p:cNvSpPr>
          <p:nvPr>
            <p:ph type="dt" sz="half" idx="14"/>
          </p:nvPr>
        </p:nvSpPr>
        <p:spPr/>
        <p:txBody>
          <a:bodyPr/>
          <a:lstStyle/>
          <a:p>
            <a:r>
              <a:rPr lang="en-US"/>
              <a:t>(Total Slides=5) &lt;Project code, file name, version&gt;</a:t>
            </a:r>
            <a:endParaRPr lang="en-SG"/>
          </a:p>
        </p:txBody>
      </p:sp>
      <p:sp>
        <p:nvSpPr>
          <p:cNvPr id="11" name="Footer Placeholder 10"/>
          <p:cNvSpPr>
            <a:spLocks noGrp="1"/>
          </p:cNvSpPr>
          <p:nvPr>
            <p:ph type="ftr" sz="quarter" idx="15"/>
          </p:nvPr>
        </p:nvSpPr>
        <p:spPr/>
        <p:txBody>
          <a:bodyPr/>
          <a:lstStyle/>
          <a:p>
            <a:pPr algn="l"/>
            <a:r>
              <a:rPr lang="en-SG" sz="1000"/>
              <a:t>© National University of Singapore</a:t>
            </a:r>
            <a:endParaRPr lang="en-SG"/>
          </a:p>
        </p:txBody>
      </p:sp>
      <p:sp>
        <p:nvSpPr>
          <p:cNvPr id="12" name="Slide Number Placeholder 11"/>
          <p:cNvSpPr>
            <a:spLocks noGrp="1"/>
          </p:cNvSpPr>
          <p:nvPr>
            <p:ph type="sldNum" sz="quarter" idx="16"/>
          </p:nvPr>
        </p:nvSpPr>
        <p:spPr/>
        <p:txBody>
          <a:bodyPr/>
          <a:lstStyle/>
          <a:p>
            <a:fld id="{2F63C605-4FC6-46DE-BC90-871762EA3F52}" type="slidenum">
              <a:rPr lang="en-SG" smtClean="0"/>
              <a:pPr/>
              <a:t>‹#›</a:t>
            </a:fld>
            <a:endParaRPr lang="en-SG"/>
          </a:p>
        </p:txBody>
      </p:sp>
      <p:pic>
        <p:nvPicPr>
          <p:cNvPr id="9" name="Picture 8" descr="Text, logo&#10;&#10;Description automatically generated">
            <a:extLst>
              <a:ext uri="{FF2B5EF4-FFF2-40B4-BE49-F238E27FC236}">
                <a16:creationId xmlns:a16="http://schemas.microsoft.com/office/drawing/2014/main" id="{8EE0D354-462B-4E63-973E-1AD5F32FEBF6}"/>
              </a:ext>
            </a:extLst>
          </p:cNvPr>
          <p:cNvPicPr>
            <a:picLocks noChangeAspect="1"/>
          </p:cNvPicPr>
          <p:nvPr userDrawn="1"/>
        </p:nvPicPr>
        <p:blipFill>
          <a:blip r:embed="rId2"/>
          <a:stretch>
            <a:fillRect/>
          </a:stretch>
        </p:blipFill>
        <p:spPr>
          <a:xfrm>
            <a:off x="9600129" y="111426"/>
            <a:ext cx="2591871" cy="954657"/>
          </a:xfrm>
          <a:prstGeom prst="rect">
            <a:avLst/>
          </a:prstGeom>
        </p:spPr>
      </p:pic>
    </p:spTree>
    <p:extLst>
      <p:ext uri="{BB962C8B-B14F-4D97-AF65-F5344CB8AC3E}">
        <p14:creationId xmlns:p14="http://schemas.microsoft.com/office/powerpoint/2010/main" val="113779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BA576E92-E5C8-4FF8-B2BE-A516F6A1724E}" type="datetimeFigureOut">
              <a:rPr lang="en-US" dirty="0"/>
              <a:t>10/29/2024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331066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6DDB232-C681-46A2-B21F-2BD21E9CA134}" type="datetimeFigureOut">
              <a:rPr lang="en-US" dirty="0"/>
              <a:t>10/29/2024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3795643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30ABE26E-66F9-4E5F-9E07-CA7CDB200281}" type="datetimeFigureOut">
              <a:rPr lang="en-US" dirty="0"/>
              <a:t>10/29/2024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1761009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85A1A01C-F286-49E7-998E-3D5BB613F99A}" type="datetimeFigureOut">
              <a:rPr lang="en-US" dirty="0"/>
              <a:t>10/29/2024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3854879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7CC2C0A-F771-42D9-AAB0-90C3A2B0FEAD}" type="datetimeFigureOut">
              <a:rPr lang="en-US" dirty="0"/>
              <a:t>10/29/2024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22565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2CA2A270-409D-4410-9649-B7481576446C}" type="datetimeFigureOut">
              <a:rPr lang="en-US" dirty="0"/>
              <a:t>10/29/2024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3485394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42200AA3-798A-4433-8927-6E115914B6EF}" type="datetimeFigureOut">
              <a:rPr lang="en-US" dirty="0"/>
              <a:t>10/29/2024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3044143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36322871-0F85-43DC-99D7-CA8E7437E2EC}" type="datetimeFigureOut">
              <a:rPr lang="en-US" dirty="0"/>
              <a:t>10/29/2024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271035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E857DF4D-D974-434D-9D64-40B7405DF5F0}" type="datetimeFigureOut">
              <a:rPr lang="en-US" dirty="0"/>
              <a:t>10/29/2024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dirty="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33817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hf hdr="0"/>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pos="576">
          <p15:clr>
            <a:srgbClr val="F26B43"/>
          </p15:clr>
        </p15:guide>
        <p15:guide id="6" orient="horz"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8.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notesSlide" Target="../notesSlides/notesSlide7.xml"/><Relationship Id="rId4"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l="-7000" r="-7000"/>
          </a:stretch>
        </a:blipFill>
        <a:effectLst/>
      </p:bgPr>
    </p:bg>
    <p:spTree>
      <p:nvGrpSpPr>
        <p:cNvPr id="1" name=""/>
        <p:cNvGrpSpPr/>
        <p:nvPr/>
      </p:nvGrpSpPr>
      <p:grpSpPr>
        <a:xfrm>
          <a:off x="0" y="0"/>
          <a:ext cx="0" cy="0"/>
          <a:chOff x="0" y="0"/>
          <a:chExt cx="0" cy="0"/>
        </a:xfrm>
      </p:grpSpPr>
      <p:pic>
        <p:nvPicPr>
          <p:cNvPr id="10" name="Graphic 9" descr="Koi with solid fill">
            <a:extLst>
              <a:ext uri="{FF2B5EF4-FFF2-40B4-BE49-F238E27FC236}">
                <a16:creationId xmlns:a16="http://schemas.microsoft.com/office/drawing/2014/main" id="{0ED0F92E-1159-ED62-A51E-C3E9BA4FB1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15250" y="1778055"/>
            <a:ext cx="914400" cy="914400"/>
          </a:xfrm>
          <a:prstGeom prst="rect">
            <a:avLst/>
          </a:prstGeom>
        </p:spPr>
      </p:pic>
      <p:sp>
        <p:nvSpPr>
          <p:cNvPr id="2" name="Title 1"/>
          <p:cNvSpPr>
            <a:spLocks noGrp="1"/>
          </p:cNvSpPr>
          <p:nvPr>
            <p:ph type="title"/>
          </p:nvPr>
        </p:nvSpPr>
        <p:spPr>
          <a:xfrm>
            <a:off x="103418" y="250833"/>
            <a:ext cx="8873122" cy="1207775"/>
          </a:xfrm>
        </p:spPr>
        <p:txBody>
          <a:bodyPr>
            <a:normAutofit/>
          </a:bodyPr>
          <a:lstStyle/>
          <a:p>
            <a:pPr algn="ctr"/>
            <a:r>
              <a:rPr lang="en-US">
                <a:ea typeface="+mj-lt"/>
                <a:cs typeface="Arial"/>
              </a:rPr>
              <a:t>NUS-ISS-ISY5002-PRS-PracticeModule</a:t>
            </a:r>
            <a:endParaRPr lang="en-US"/>
          </a:p>
        </p:txBody>
      </p:sp>
      <p:sp>
        <p:nvSpPr>
          <p:cNvPr id="3" name="Content Placeholder 2"/>
          <p:cNvSpPr>
            <a:spLocks noGrp="1"/>
          </p:cNvSpPr>
          <p:nvPr>
            <p:ph sz="quarter" idx="13"/>
          </p:nvPr>
        </p:nvSpPr>
        <p:spPr>
          <a:xfrm>
            <a:off x="3742171" y="2159192"/>
            <a:ext cx="4185063" cy="932151"/>
          </a:xfrm>
        </p:spPr>
        <p:txBody>
          <a:bodyPr vert="horz" lIns="91440" tIns="45720" rIns="91440" bIns="45720" rtlCol="0" anchor="t">
            <a:noAutofit/>
          </a:bodyPr>
          <a:lstStyle/>
          <a:p>
            <a:pPr marL="0" indent="0">
              <a:buNone/>
            </a:pPr>
            <a:r>
              <a:rPr lang="en-US" sz="4800">
                <a:solidFill>
                  <a:srgbClr val="376EA5"/>
                </a:solidFill>
                <a:ea typeface="+mj-lt"/>
                <a:cs typeface="+mj-lt"/>
              </a:rPr>
              <a:t> </a:t>
            </a:r>
            <a:r>
              <a:rPr lang="en-US" sz="4800" err="1">
                <a:solidFill>
                  <a:srgbClr val="3D5C7A"/>
                </a:solidFill>
                <a:latin typeface="Sabon Next LT"/>
                <a:ea typeface="+mj-lt"/>
                <a:cs typeface="+mj-lt"/>
              </a:rPr>
              <a:t>MarineVision</a:t>
            </a:r>
            <a:endParaRPr lang="en-US" sz="4800" err="1">
              <a:solidFill>
                <a:srgbClr val="3D5C7A"/>
              </a:solidFill>
              <a:latin typeface="Gabriola"/>
              <a:ea typeface="+mj-lt"/>
              <a:cs typeface="+mj-lt"/>
            </a:endParaRPr>
          </a:p>
          <a:p>
            <a:pPr marL="0" indent="0">
              <a:buNone/>
            </a:pPr>
            <a:endParaRPr lang="en-US">
              <a:solidFill>
                <a:schemeClr val="accent6">
                  <a:lumMod val="76000"/>
                </a:schemeClr>
              </a:solidFill>
              <a:cs typeface="Arial"/>
            </a:endParaRPr>
          </a:p>
          <a:p>
            <a:pPr marL="0" indent="0">
              <a:buNone/>
            </a:pPr>
            <a:endParaRPr lang="en-US" b="1">
              <a:solidFill>
                <a:schemeClr val="accent6">
                  <a:lumMod val="76000"/>
                </a:schemeClr>
              </a:solidFill>
            </a:endParaRPr>
          </a:p>
        </p:txBody>
      </p:sp>
      <p:sp>
        <p:nvSpPr>
          <p:cNvPr id="6" name="Footer Placeholder 7"/>
          <p:cNvSpPr>
            <a:spLocks noGrp="1"/>
          </p:cNvSpPr>
          <p:nvPr>
            <p:ph type="ftr" sz="quarter" idx="15"/>
          </p:nvPr>
        </p:nvSpPr>
        <p:spPr>
          <a:xfrm>
            <a:off x="7158789" y="6354207"/>
            <a:ext cx="4010685" cy="315645"/>
          </a:xfrm>
        </p:spPr>
        <p:txBody>
          <a:bodyPr/>
          <a:lstStyle/>
          <a:p>
            <a:pPr algn="l"/>
            <a:r>
              <a:rPr lang="en-SG" sz="1050">
                <a:solidFill>
                  <a:srgbClr val="354350"/>
                </a:solidFill>
              </a:rPr>
              <a:t>© National University of Singapore</a:t>
            </a:r>
            <a:endParaRPr lang="en-SG" sz="1400">
              <a:solidFill>
                <a:srgbClr val="354350"/>
              </a:solidFill>
            </a:endParaRPr>
          </a:p>
        </p:txBody>
      </p:sp>
      <p:sp>
        <p:nvSpPr>
          <p:cNvPr id="5" name="Slide Number Placeholder 4"/>
          <p:cNvSpPr>
            <a:spLocks noGrp="1"/>
          </p:cNvSpPr>
          <p:nvPr>
            <p:ph type="sldNum" sz="quarter" idx="16"/>
          </p:nvPr>
        </p:nvSpPr>
        <p:spPr/>
        <p:txBody>
          <a:bodyPr/>
          <a:lstStyle/>
          <a:p>
            <a:fld id="{2F63C605-4FC6-46DE-BC90-871762EA3F52}" type="slidenum">
              <a:rPr lang="en-SG" smtClean="0"/>
              <a:pPr/>
              <a:t>1</a:t>
            </a:fld>
            <a:endParaRPr lang="en-SG"/>
          </a:p>
        </p:txBody>
      </p:sp>
      <p:sp>
        <p:nvSpPr>
          <p:cNvPr id="4" name="TextBox 3">
            <a:extLst>
              <a:ext uri="{FF2B5EF4-FFF2-40B4-BE49-F238E27FC236}">
                <a16:creationId xmlns:a16="http://schemas.microsoft.com/office/drawing/2014/main" id="{0C944FBD-63F9-82C7-DEFC-D01C326D143B}"/>
              </a:ext>
            </a:extLst>
          </p:cNvPr>
          <p:cNvSpPr txBox="1"/>
          <p:nvPr/>
        </p:nvSpPr>
        <p:spPr>
          <a:xfrm>
            <a:off x="3531945" y="3597667"/>
            <a:ext cx="514013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cs typeface="Segoe UI"/>
            </a:endParaRPr>
          </a:p>
          <a:p>
            <a:pPr marL="357505" lvl="1"/>
            <a:r>
              <a:rPr lang="en-US" sz="2000" b="1" err="1">
                <a:solidFill>
                  <a:srgbClr val="354350"/>
                </a:solidFill>
                <a:cs typeface="Arial"/>
              </a:rPr>
              <a:t>Ashiwin</a:t>
            </a:r>
            <a:r>
              <a:rPr lang="en-US" sz="2000" b="1">
                <a:solidFill>
                  <a:srgbClr val="354350"/>
                </a:solidFill>
                <a:cs typeface="Arial"/>
              </a:rPr>
              <a:t> Rajendran    (A0291191E)​</a:t>
            </a:r>
          </a:p>
          <a:p>
            <a:pPr marL="357505" lvl="1"/>
            <a:r>
              <a:rPr lang="en-US" sz="2000" b="1">
                <a:solidFill>
                  <a:srgbClr val="354350"/>
                </a:solidFill>
                <a:cs typeface="Arial"/>
              </a:rPr>
              <a:t>Jithin Krishnan     (A0249481W)​</a:t>
            </a:r>
          </a:p>
          <a:p>
            <a:pPr marL="357505" lvl="1"/>
            <a:r>
              <a:rPr lang="en-US" sz="2000" b="1">
                <a:solidFill>
                  <a:srgbClr val="354350"/>
                </a:solidFill>
                <a:cs typeface="Arial"/>
              </a:rPr>
              <a:t>Prem </a:t>
            </a:r>
            <a:r>
              <a:rPr lang="en-US" sz="2000" b="1" err="1">
                <a:solidFill>
                  <a:srgbClr val="354350"/>
                </a:solidFill>
                <a:cs typeface="Arial"/>
              </a:rPr>
              <a:t>Varijakzhan</a:t>
            </a:r>
            <a:r>
              <a:rPr lang="en-US" sz="2000" b="1">
                <a:solidFill>
                  <a:srgbClr val="354350"/>
                </a:solidFill>
                <a:cs typeface="Arial"/>
              </a:rPr>
              <a:t>   (A0291913B)​</a:t>
            </a:r>
          </a:p>
          <a:p>
            <a:pPr marL="357505" lvl="1"/>
            <a:r>
              <a:rPr lang="en-US" sz="2000" b="1">
                <a:solidFill>
                  <a:srgbClr val="354350"/>
                </a:solidFill>
                <a:cs typeface="Arial"/>
              </a:rPr>
              <a:t>Shankar Sai Ganesh  (A0168149U)​</a:t>
            </a:r>
            <a:endParaRPr lang="en-US" sz="2000" b="1">
              <a:cs typeface="Arial"/>
            </a:endParaRPr>
          </a:p>
        </p:txBody>
      </p:sp>
      <p:sp>
        <p:nvSpPr>
          <p:cNvPr id="8" name="TextBox 7">
            <a:extLst>
              <a:ext uri="{FF2B5EF4-FFF2-40B4-BE49-F238E27FC236}">
                <a16:creationId xmlns:a16="http://schemas.microsoft.com/office/drawing/2014/main" id="{A19ED9D6-583F-F3EB-EB21-89A53D7D6BA0}"/>
              </a:ext>
            </a:extLst>
          </p:cNvPr>
          <p:cNvSpPr txBox="1"/>
          <p:nvPr/>
        </p:nvSpPr>
        <p:spPr>
          <a:xfrm>
            <a:off x="3058641" y="3053111"/>
            <a:ext cx="5706533"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2379CF"/>
                </a:solidFill>
                <a:latin typeface="Gabriola"/>
              </a:rPr>
              <a:t>  Advanced Deep Learning Techniques to Enhance Underwater Video Footages for Improved Marine Object Identification</a:t>
            </a:r>
            <a:endParaRPr lang="en-US" sz="1100">
              <a:latin typeface="Gabriola"/>
            </a:endParaRPr>
          </a:p>
          <a:p>
            <a:pPr algn="l"/>
            <a:endParaRPr lang="en-US"/>
          </a:p>
        </p:txBody>
      </p:sp>
    </p:spTree>
    <p:extLst>
      <p:ext uri="{BB962C8B-B14F-4D97-AF65-F5344CB8AC3E}">
        <p14:creationId xmlns:p14="http://schemas.microsoft.com/office/powerpoint/2010/main" val="370181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8BD5-0CE0-98A8-D7D6-67D0557323FF}"/>
              </a:ext>
            </a:extLst>
          </p:cNvPr>
          <p:cNvSpPr>
            <a:spLocks noGrp="1"/>
          </p:cNvSpPr>
          <p:nvPr>
            <p:ph type="title"/>
          </p:nvPr>
        </p:nvSpPr>
        <p:spPr>
          <a:xfrm>
            <a:off x="426065" y="348045"/>
            <a:ext cx="8800551" cy="545561"/>
          </a:xfrm>
        </p:spPr>
        <p:txBody>
          <a:bodyPr>
            <a:normAutofit/>
          </a:bodyPr>
          <a:lstStyle/>
          <a:p>
            <a:r>
              <a:rPr lang="en-GB" sz="2400">
                <a:cs typeface="Arial"/>
              </a:rPr>
              <a:t>ML Model Architecture  </a:t>
            </a:r>
            <a:endParaRPr lang="en-GB" sz="2400" b="0">
              <a:solidFill>
                <a:srgbClr val="000000"/>
              </a:solidFill>
              <a:cs typeface="Arial"/>
            </a:endParaRPr>
          </a:p>
          <a:p>
            <a:endParaRPr lang="en-GB" sz="2400"/>
          </a:p>
        </p:txBody>
      </p:sp>
      <p:sp>
        <p:nvSpPr>
          <p:cNvPr id="5" name="Footer Placeholder 4">
            <a:extLst>
              <a:ext uri="{FF2B5EF4-FFF2-40B4-BE49-F238E27FC236}">
                <a16:creationId xmlns:a16="http://schemas.microsoft.com/office/drawing/2014/main" id="{4A52C836-6A34-FAEE-8435-B98AC3F5C292}"/>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EBC3E3F0-7C9B-9A2B-F31D-8B238401676E}"/>
              </a:ext>
            </a:extLst>
          </p:cNvPr>
          <p:cNvSpPr>
            <a:spLocks noGrp="1"/>
          </p:cNvSpPr>
          <p:nvPr>
            <p:ph type="sldNum" sz="quarter" idx="16"/>
          </p:nvPr>
        </p:nvSpPr>
        <p:spPr/>
        <p:txBody>
          <a:bodyPr/>
          <a:lstStyle/>
          <a:p>
            <a:fld id="{2F63C605-4FC6-46DE-BC90-871762EA3F52}" type="slidenum">
              <a:rPr lang="en-SG" smtClean="0"/>
              <a:pPr/>
              <a:t>10</a:t>
            </a:fld>
            <a:endParaRPr lang="en-SG"/>
          </a:p>
        </p:txBody>
      </p:sp>
      <p:sp>
        <p:nvSpPr>
          <p:cNvPr id="4" name="TextBox 8">
            <a:extLst>
              <a:ext uri="{FF2B5EF4-FFF2-40B4-BE49-F238E27FC236}">
                <a16:creationId xmlns:a16="http://schemas.microsoft.com/office/drawing/2014/main" id="{D60B0284-4875-AFC0-DF9E-51039B22EC09}"/>
              </a:ext>
            </a:extLst>
          </p:cNvPr>
          <p:cNvSpPr txBox="1"/>
          <p:nvPr/>
        </p:nvSpPr>
        <p:spPr>
          <a:xfrm>
            <a:off x="336015" y="1299991"/>
            <a:ext cx="9399223"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b="1">
                <a:solidFill>
                  <a:srgbClr val="173F7E"/>
                </a:solidFill>
                <a:cs typeface="Segoe UI"/>
              </a:rPr>
              <a:t>Best Video Selection Model : </a:t>
            </a:r>
            <a:r>
              <a:rPr lang="en-GB" sz="1200" b="1">
                <a:solidFill>
                  <a:srgbClr val="173F7E"/>
                </a:solidFill>
                <a:ea typeface="+mn-lt"/>
                <a:cs typeface="+mn-lt"/>
              </a:rPr>
              <a:t>Hybrid 3D-CNN and LSTM Autoencoder with Composite Quality Score calculation</a:t>
            </a:r>
            <a:endParaRPr lang="en-US" sz="1200" b="1"/>
          </a:p>
        </p:txBody>
      </p:sp>
      <p:sp>
        <p:nvSpPr>
          <p:cNvPr id="10" name="TextBox 9">
            <a:extLst>
              <a:ext uri="{FF2B5EF4-FFF2-40B4-BE49-F238E27FC236}">
                <a16:creationId xmlns:a16="http://schemas.microsoft.com/office/drawing/2014/main" id="{449EA280-674F-143E-96A5-AAF44B76CC20}"/>
              </a:ext>
            </a:extLst>
          </p:cNvPr>
          <p:cNvSpPr txBox="1"/>
          <p:nvPr/>
        </p:nvSpPr>
        <p:spPr>
          <a:xfrm>
            <a:off x="6092328" y="1571354"/>
            <a:ext cx="5881358"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MY" sz="900" b="1" u="sng">
                <a:solidFill>
                  <a:srgbClr val="173F7E"/>
                </a:solidFill>
                <a:ea typeface="+mn-lt"/>
                <a:cs typeface="+mn-lt"/>
              </a:rPr>
              <a:t>Processing Flow</a:t>
            </a:r>
            <a:endParaRPr lang="en-MY" sz="900" b="1" u="sng">
              <a:ea typeface="+mn-lt"/>
              <a:cs typeface="+mn-lt"/>
            </a:endParaRPr>
          </a:p>
          <a:p>
            <a:endParaRPr lang="en-MY" sz="900" b="1">
              <a:solidFill>
                <a:srgbClr val="173F7E"/>
              </a:solidFill>
              <a:ea typeface="+mn-lt"/>
              <a:cs typeface="+mn-lt"/>
            </a:endParaRPr>
          </a:p>
          <a:p>
            <a:pPr algn="just"/>
            <a:r>
              <a:rPr lang="en-US" sz="900" b="1">
                <a:solidFill>
                  <a:srgbClr val="173F7E"/>
                </a:solidFill>
                <a:ea typeface="+mn-lt"/>
                <a:cs typeface="+mn-lt"/>
              </a:rPr>
              <a:t>Extract Frames:</a:t>
            </a:r>
            <a:endParaRPr lang="en-US" sz="900">
              <a:solidFill>
                <a:srgbClr val="173F7E"/>
              </a:solidFill>
            </a:endParaRPr>
          </a:p>
          <a:p>
            <a:pPr marL="628650" lvl="1" indent="-171450" algn="just">
              <a:buFont typeface="Arial"/>
              <a:buChar char="•"/>
            </a:pPr>
            <a:r>
              <a:rPr lang="en-US" sz="900">
                <a:ea typeface="+mn-lt"/>
                <a:cs typeface="+mn-lt"/>
              </a:rPr>
              <a:t>The video is split into individual frames, resized to </a:t>
            </a:r>
            <a:r>
              <a:rPr lang="en-US" sz="900" b="1">
                <a:ea typeface="+mn-lt"/>
                <a:cs typeface="+mn-lt"/>
              </a:rPr>
              <a:t>128x128</a:t>
            </a:r>
            <a:r>
              <a:rPr lang="en-US" sz="900">
                <a:ea typeface="+mn-lt"/>
                <a:cs typeface="+mn-lt"/>
              </a:rPr>
              <a:t> to match the autoencoder’s input shape.</a:t>
            </a:r>
          </a:p>
          <a:p>
            <a:pPr algn="just"/>
            <a:r>
              <a:rPr lang="en-US" sz="900" b="1">
                <a:solidFill>
                  <a:srgbClr val="173F7E"/>
                </a:solidFill>
                <a:ea typeface="+mn-lt"/>
                <a:cs typeface="+mn-lt"/>
              </a:rPr>
              <a:t>Create Sequences of Frames:</a:t>
            </a:r>
            <a:endParaRPr lang="en-US" sz="900">
              <a:solidFill>
                <a:srgbClr val="173F7E"/>
              </a:solidFill>
            </a:endParaRPr>
          </a:p>
          <a:p>
            <a:pPr marL="628650" lvl="1" indent="-171450" algn="just">
              <a:buFont typeface="Arial"/>
              <a:buChar char="•"/>
            </a:pPr>
            <a:r>
              <a:rPr lang="en-US" sz="900">
                <a:ea typeface="+mn-lt"/>
                <a:cs typeface="+mn-lt"/>
              </a:rPr>
              <a:t>Overlapping sequences are generated from the frames (sequence length = 10) to enable the LSTM in the autoencoder to capture temporal patterns.</a:t>
            </a:r>
          </a:p>
          <a:p>
            <a:pPr algn="just"/>
            <a:r>
              <a:rPr lang="en-US" sz="900" b="1">
                <a:solidFill>
                  <a:srgbClr val="173F7E"/>
                </a:solidFill>
                <a:ea typeface="+mn-lt"/>
                <a:cs typeface="+mn-lt"/>
              </a:rPr>
              <a:t>Reconstruction Using Autoencoder:</a:t>
            </a:r>
          </a:p>
          <a:p>
            <a:pPr marL="628650" lvl="1" indent="-171450" algn="just">
              <a:buFont typeface="Arial"/>
              <a:buChar char="•"/>
            </a:pPr>
            <a:r>
              <a:rPr lang="en-US" sz="900">
                <a:ea typeface="+mn-lt"/>
                <a:cs typeface="+mn-lt"/>
              </a:rPr>
              <a:t>The autoencoder predicts the </a:t>
            </a:r>
            <a:r>
              <a:rPr lang="en-US" sz="900" b="1">
                <a:ea typeface="+mn-lt"/>
                <a:cs typeface="+mn-lt"/>
              </a:rPr>
              <a:t>reconstructed frames</a:t>
            </a:r>
            <a:r>
              <a:rPr lang="en-US" sz="900">
                <a:ea typeface="+mn-lt"/>
                <a:cs typeface="+mn-lt"/>
              </a:rPr>
              <a:t> from the sequences. These reconstructions are compared to the original frames.</a:t>
            </a:r>
            <a:endParaRPr lang="en-US" sz="900"/>
          </a:p>
          <a:p>
            <a:pPr marL="628650" lvl="1" indent="-171450" algn="just">
              <a:buFont typeface="Arial"/>
              <a:buChar char="•"/>
            </a:pPr>
            <a:r>
              <a:rPr lang="en-US" sz="900" b="1">
                <a:ea typeface="+mn-lt"/>
                <a:cs typeface="+mn-lt"/>
              </a:rPr>
              <a:t>3D-CNN (Convolutional Neural Network): </a:t>
            </a:r>
            <a:r>
              <a:rPr lang="en-US" sz="900">
                <a:ea typeface="+mn-lt"/>
                <a:cs typeface="+mn-lt"/>
              </a:rPr>
              <a:t>Extracts spatial features from sequences of frames (video data). </a:t>
            </a:r>
          </a:p>
          <a:p>
            <a:pPr marL="628650" lvl="1" indent="-171450" algn="just">
              <a:buFont typeface="Arial"/>
              <a:buChar char="•"/>
            </a:pPr>
            <a:r>
              <a:rPr lang="en-US" sz="900" b="1">
                <a:ea typeface="+mn-lt"/>
                <a:cs typeface="+mn-lt"/>
              </a:rPr>
              <a:t>LSTM (Long Short-Term Memory Network):</a:t>
            </a:r>
            <a:r>
              <a:rPr lang="en-US" sz="900">
                <a:ea typeface="+mn-lt"/>
                <a:cs typeface="+mn-lt"/>
              </a:rPr>
              <a:t> Captures temporal dependencies across sequences of frames.</a:t>
            </a:r>
          </a:p>
          <a:p>
            <a:pPr algn="just"/>
            <a:r>
              <a:rPr lang="en-US" sz="900" b="1">
                <a:solidFill>
                  <a:srgbClr val="173F7E"/>
                </a:solidFill>
                <a:ea typeface="+mn-lt"/>
                <a:cs typeface="+mn-lt"/>
              </a:rPr>
              <a:t>Calculate Reconstruction Error:</a:t>
            </a:r>
            <a:endParaRPr lang="en-US" sz="900">
              <a:solidFill>
                <a:srgbClr val="173F7E"/>
              </a:solidFill>
            </a:endParaRPr>
          </a:p>
          <a:p>
            <a:pPr marL="628650" lvl="1" indent="-171450" algn="just">
              <a:buFont typeface="Arial"/>
              <a:buChar char="•"/>
            </a:pPr>
            <a:r>
              <a:rPr lang="en-US" sz="900" b="1">
                <a:ea typeface="+mn-lt"/>
                <a:cs typeface="+mn-lt"/>
              </a:rPr>
              <a:t>Mean Squared Error (MSE)</a:t>
            </a:r>
            <a:r>
              <a:rPr lang="en-US" sz="900">
                <a:ea typeface="+mn-lt"/>
                <a:cs typeface="+mn-lt"/>
              </a:rPr>
              <a:t> is used to measure the difference between the original and reconstructed sequences:</a:t>
            </a:r>
            <a:endParaRPr lang="en-US" sz="900"/>
          </a:p>
          <a:p>
            <a:pPr marL="628650" lvl="1" indent="-171450" algn="just">
              <a:buFont typeface="Arial"/>
              <a:buChar char="•"/>
            </a:pPr>
            <a:r>
              <a:rPr lang="en-US" sz="900" b="1">
                <a:ea typeface="+mn-lt"/>
                <a:cs typeface="+mn-lt"/>
              </a:rPr>
              <a:t>Calculate Structural Similarity (SSIM):</a:t>
            </a:r>
            <a:endParaRPr lang="en-US" sz="900"/>
          </a:p>
          <a:p>
            <a:pPr marL="628650" lvl="1" indent="-171450" algn="just">
              <a:buFont typeface="Arial"/>
              <a:buChar char="•"/>
            </a:pPr>
            <a:r>
              <a:rPr lang="en-US" sz="900" b="1">
                <a:ea typeface="+mn-lt"/>
                <a:cs typeface="+mn-lt"/>
              </a:rPr>
              <a:t>SSIM</a:t>
            </a:r>
            <a:r>
              <a:rPr lang="en-US" sz="900">
                <a:ea typeface="+mn-lt"/>
                <a:cs typeface="+mn-lt"/>
              </a:rPr>
              <a:t> measures how structurally similar the reconstructed frames are to the original ones. Higher SSIM indicates better reconstruction quality.</a:t>
            </a:r>
            <a:endParaRPr lang="en-US" sz="900"/>
          </a:p>
          <a:p>
            <a:pPr marL="628650" lvl="1" indent="-171450" algn="just">
              <a:buFont typeface="Arial"/>
              <a:buChar char="•"/>
            </a:pPr>
            <a:r>
              <a:rPr lang="en-US" sz="900" b="1">
                <a:ea typeface="+mn-lt"/>
                <a:cs typeface="+mn-lt"/>
              </a:rPr>
              <a:t>Extract Latent Space Features: </a:t>
            </a:r>
            <a:r>
              <a:rPr lang="en-US" sz="900">
                <a:ea typeface="+mn-lt"/>
                <a:cs typeface="+mn-lt"/>
              </a:rPr>
              <a:t>The </a:t>
            </a:r>
            <a:r>
              <a:rPr lang="en-US" sz="900" b="1">
                <a:ea typeface="+mn-lt"/>
                <a:cs typeface="+mn-lt"/>
              </a:rPr>
              <a:t>encoder</a:t>
            </a:r>
            <a:r>
              <a:rPr lang="en-US" sz="900">
                <a:ea typeface="+mn-lt"/>
                <a:cs typeface="+mn-lt"/>
              </a:rPr>
              <a:t> part of the autoencoder extracts latent features from the input sequences, capturing the core patterns in a compressed form.</a:t>
            </a:r>
            <a:endParaRPr lang="en-US" sz="900"/>
          </a:p>
          <a:p>
            <a:pPr marL="628650" lvl="1" indent="-171450" algn="just">
              <a:buFont typeface="Arial"/>
              <a:buChar char="•"/>
            </a:pPr>
            <a:r>
              <a:rPr lang="en-US" sz="900" b="1">
                <a:ea typeface="+mn-lt"/>
                <a:cs typeface="+mn-lt"/>
              </a:rPr>
              <a:t>Cluster Latent Space with </a:t>
            </a:r>
            <a:r>
              <a:rPr lang="en-US" sz="900" b="1" err="1">
                <a:ea typeface="+mn-lt"/>
                <a:cs typeface="+mn-lt"/>
              </a:rPr>
              <a:t>KMeans</a:t>
            </a:r>
            <a:r>
              <a:rPr lang="en-US" sz="900" b="1">
                <a:ea typeface="+mn-lt"/>
                <a:cs typeface="+mn-lt"/>
              </a:rPr>
              <a:t>:</a:t>
            </a:r>
            <a:endParaRPr lang="en-US" sz="900"/>
          </a:p>
          <a:p>
            <a:pPr marL="628650" lvl="1" indent="-171450" algn="just">
              <a:buFont typeface="Arial"/>
              <a:buChar char="•"/>
            </a:pPr>
            <a:r>
              <a:rPr lang="en-US" sz="900" b="1" err="1">
                <a:ea typeface="+mn-lt"/>
                <a:cs typeface="+mn-lt"/>
              </a:rPr>
              <a:t>KMeans</a:t>
            </a:r>
            <a:r>
              <a:rPr lang="en-US" sz="900" b="1">
                <a:ea typeface="+mn-lt"/>
                <a:cs typeface="+mn-lt"/>
              </a:rPr>
              <a:t> clustering</a:t>
            </a:r>
            <a:r>
              <a:rPr lang="en-US" sz="900">
                <a:ea typeface="+mn-lt"/>
                <a:cs typeface="+mn-lt"/>
              </a:rPr>
              <a:t> is performed on the latent vectors. The </a:t>
            </a:r>
            <a:r>
              <a:rPr lang="en-US" sz="900" b="1">
                <a:ea typeface="+mn-lt"/>
                <a:cs typeface="+mn-lt"/>
              </a:rPr>
              <a:t>inertia</a:t>
            </a:r>
            <a:r>
              <a:rPr lang="en-US" sz="900">
                <a:ea typeface="+mn-lt"/>
                <a:cs typeface="+mn-lt"/>
              </a:rPr>
              <a:t> value (sum of squared distances from points to cluster centers) indicates how well-separated the clusters are.</a:t>
            </a:r>
            <a:endParaRPr lang="en-US" sz="900"/>
          </a:p>
          <a:p>
            <a:pPr marL="628650" lvl="1" indent="-171450" algn="just">
              <a:buFont typeface="Arial"/>
              <a:buChar char="•"/>
            </a:pPr>
            <a:r>
              <a:rPr lang="en-US" sz="900" b="1">
                <a:ea typeface="+mn-lt"/>
                <a:cs typeface="+mn-lt"/>
              </a:rPr>
              <a:t>Compute Composite Score: </a:t>
            </a:r>
            <a:r>
              <a:rPr lang="en-US" sz="900">
                <a:ea typeface="+mn-lt"/>
                <a:cs typeface="+mn-lt"/>
              </a:rPr>
              <a:t>The final composite score is calculated using </a:t>
            </a:r>
            <a:r>
              <a:rPr lang="en-US" sz="900" b="1">
                <a:ea typeface="+mn-lt"/>
                <a:cs typeface="+mn-lt"/>
              </a:rPr>
              <a:t>three metrics</a:t>
            </a:r>
            <a:r>
              <a:rPr lang="en-US" sz="900">
                <a:ea typeface="+mn-lt"/>
                <a:cs typeface="+mn-lt"/>
              </a:rPr>
              <a:t>:</a:t>
            </a:r>
            <a:endParaRPr lang="en-US" sz="900"/>
          </a:p>
          <a:p>
            <a:pPr marL="1085850" lvl="2" indent="-171450" algn="just">
              <a:buFont typeface="Wingdings"/>
              <a:buChar char="§"/>
            </a:pPr>
            <a:r>
              <a:rPr lang="en-US" sz="900" b="1">
                <a:ea typeface="+mn-lt"/>
                <a:cs typeface="+mn-lt"/>
              </a:rPr>
              <a:t>Reconstruction Error</a:t>
            </a:r>
            <a:r>
              <a:rPr lang="en-US" sz="900">
                <a:ea typeface="+mn-lt"/>
                <a:cs typeface="+mn-lt"/>
              </a:rPr>
              <a:t>: Lower is better.</a:t>
            </a:r>
            <a:endParaRPr lang="en-US" sz="900"/>
          </a:p>
          <a:p>
            <a:pPr marL="1085850" lvl="2" indent="-171450" algn="just">
              <a:buFont typeface="Wingdings"/>
              <a:buChar char="§"/>
            </a:pPr>
            <a:r>
              <a:rPr lang="en-US" sz="900" b="1">
                <a:ea typeface="+mn-lt"/>
                <a:cs typeface="+mn-lt"/>
              </a:rPr>
              <a:t>SSIM Score</a:t>
            </a:r>
            <a:r>
              <a:rPr lang="en-US" sz="900">
                <a:ea typeface="+mn-lt"/>
                <a:cs typeface="+mn-lt"/>
              </a:rPr>
              <a:t>: Higher is better (negated for minimization).</a:t>
            </a:r>
            <a:endParaRPr lang="en-US" sz="900"/>
          </a:p>
          <a:p>
            <a:pPr marL="1085850" lvl="2" indent="-171450" algn="just">
              <a:buFont typeface="Wingdings"/>
              <a:buChar char="§"/>
            </a:pPr>
            <a:r>
              <a:rPr lang="en-US" sz="900" b="1">
                <a:ea typeface="+mn-lt"/>
                <a:cs typeface="+mn-lt"/>
              </a:rPr>
              <a:t>Clustering Inertia</a:t>
            </a:r>
            <a:r>
              <a:rPr lang="en-US" sz="900">
                <a:ea typeface="+mn-lt"/>
                <a:cs typeface="+mn-lt"/>
              </a:rPr>
              <a:t>: Lower inertia suggests better separation in the latent space.</a:t>
            </a:r>
          </a:p>
          <a:p>
            <a:pPr algn="just"/>
            <a:r>
              <a:rPr lang="en-US" sz="900" b="1">
                <a:solidFill>
                  <a:srgbClr val="173F7E"/>
                </a:solidFill>
                <a:ea typeface="+mn-lt"/>
                <a:cs typeface="+mn-lt"/>
              </a:rPr>
              <a:t>Perturbation to Avoid Identical Values:</a:t>
            </a:r>
            <a:endParaRPr lang="en-US" sz="900">
              <a:solidFill>
                <a:srgbClr val="173F7E"/>
              </a:solidFill>
            </a:endParaRPr>
          </a:p>
          <a:p>
            <a:pPr marL="628650" lvl="1" indent="-171450" algn="just">
              <a:buFont typeface="Arial"/>
              <a:buChar char="•"/>
            </a:pPr>
            <a:r>
              <a:rPr lang="en-US" sz="900">
                <a:ea typeface="+mn-lt"/>
                <a:cs typeface="+mn-lt"/>
              </a:rPr>
              <a:t>A small random noise is added to each metric to avoid identical values, ensuring smooth ranking.</a:t>
            </a:r>
          </a:p>
          <a:p>
            <a:pPr algn="just"/>
            <a:r>
              <a:rPr lang="en-US" sz="900" b="1">
                <a:solidFill>
                  <a:srgbClr val="173F7E"/>
                </a:solidFill>
                <a:ea typeface="+mn-lt"/>
                <a:cs typeface="+mn-lt"/>
              </a:rPr>
              <a:t>Ranking of Videos:</a:t>
            </a:r>
            <a:endParaRPr lang="en-US" sz="900">
              <a:solidFill>
                <a:srgbClr val="173F7E"/>
              </a:solidFill>
            </a:endParaRPr>
          </a:p>
          <a:p>
            <a:pPr marL="628650" lvl="1" indent="-171450" algn="just">
              <a:buFont typeface="Arial"/>
              <a:buChar char="•"/>
            </a:pPr>
            <a:r>
              <a:rPr lang="en-US" sz="900">
                <a:ea typeface="+mn-lt"/>
                <a:cs typeface="+mn-lt"/>
              </a:rPr>
              <a:t>All videos are ranked based on their composite scores, with lower scores indicating better-quality videos.</a:t>
            </a:r>
            <a:endParaRPr lang="en-US" sz="900"/>
          </a:p>
        </p:txBody>
      </p:sp>
      <p:pic>
        <p:nvPicPr>
          <p:cNvPr id="20" name="Picture 19" descr="A diagram of a computer model&#10;&#10;Description automatically generated">
            <a:extLst>
              <a:ext uri="{FF2B5EF4-FFF2-40B4-BE49-F238E27FC236}">
                <a16:creationId xmlns:a16="http://schemas.microsoft.com/office/drawing/2014/main" id="{3AA95B3D-443E-F4E6-B98C-C91A9D44932F}"/>
              </a:ext>
            </a:extLst>
          </p:cNvPr>
          <p:cNvPicPr>
            <a:picLocks noChangeAspect="1"/>
          </p:cNvPicPr>
          <p:nvPr/>
        </p:nvPicPr>
        <p:blipFill>
          <a:blip r:embed="rId3"/>
          <a:stretch>
            <a:fillRect/>
          </a:stretch>
        </p:blipFill>
        <p:spPr>
          <a:xfrm>
            <a:off x="261135" y="1645300"/>
            <a:ext cx="5641520" cy="4157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1078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C026-C1E0-5D24-3E56-07F5936012CC}"/>
              </a:ext>
            </a:extLst>
          </p:cNvPr>
          <p:cNvSpPr>
            <a:spLocks noGrp="1"/>
          </p:cNvSpPr>
          <p:nvPr>
            <p:ph type="title"/>
          </p:nvPr>
        </p:nvSpPr>
        <p:spPr/>
        <p:txBody>
          <a:bodyPr>
            <a:normAutofit/>
          </a:bodyPr>
          <a:lstStyle/>
          <a:p>
            <a:r>
              <a:rPr lang="en-US" sz="2400">
                <a:ea typeface="+mj-lt"/>
                <a:cs typeface="+mj-lt"/>
              </a:rPr>
              <a:t>System Performance</a:t>
            </a:r>
          </a:p>
        </p:txBody>
      </p:sp>
      <p:sp>
        <p:nvSpPr>
          <p:cNvPr id="4" name="Footer Placeholder 3">
            <a:extLst>
              <a:ext uri="{FF2B5EF4-FFF2-40B4-BE49-F238E27FC236}">
                <a16:creationId xmlns:a16="http://schemas.microsoft.com/office/drawing/2014/main" id="{ACA6024A-9B05-49AA-437B-BB85F0CEA6FD}"/>
              </a:ext>
            </a:extLst>
          </p:cNvPr>
          <p:cNvSpPr>
            <a:spLocks noGrp="1"/>
          </p:cNvSpPr>
          <p:nvPr>
            <p:ph type="ftr" sz="quarter" idx="15"/>
          </p:nvPr>
        </p:nvSpPr>
        <p:spPr/>
        <p:txBody>
          <a:bodyPr/>
          <a:lstStyle/>
          <a:p>
            <a:pPr algn="l"/>
            <a:r>
              <a:rPr lang="en-SG" sz="1000"/>
              <a:t>© National University of Singapore</a:t>
            </a:r>
            <a:endParaRPr lang="en-SG"/>
          </a:p>
        </p:txBody>
      </p:sp>
      <p:sp>
        <p:nvSpPr>
          <p:cNvPr id="5" name="Slide Number Placeholder 4">
            <a:extLst>
              <a:ext uri="{FF2B5EF4-FFF2-40B4-BE49-F238E27FC236}">
                <a16:creationId xmlns:a16="http://schemas.microsoft.com/office/drawing/2014/main" id="{548F730C-9501-38D8-31CF-7EFCE9362D83}"/>
              </a:ext>
            </a:extLst>
          </p:cNvPr>
          <p:cNvSpPr>
            <a:spLocks noGrp="1"/>
          </p:cNvSpPr>
          <p:nvPr>
            <p:ph type="sldNum" sz="quarter" idx="16"/>
          </p:nvPr>
        </p:nvSpPr>
        <p:spPr/>
        <p:txBody>
          <a:bodyPr/>
          <a:lstStyle/>
          <a:p>
            <a:fld id="{2F63C605-4FC6-46DE-BC90-871762EA3F52}" type="slidenum">
              <a:rPr lang="en-SG" smtClean="0"/>
              <a:pPr/>
              <a:t>11</a:t>
            </a:fld>
            <a:endParaRPr lang="en-SG"/>
          </a:p>
        </p:txBody>
      </p:sp>
      <p:sp>
        <p:nvSpPr>
          <p:cNvPr id="6" name="TextBox 5">
            <a:extLst>
              <a:ext uri="{FF2B5EF4-FFF2-40B4-BE49-F238E27FC236}">
                <a16:creationId xmlns:a16="http://schemas.microsoft.com/office/drawing/2014/main" id="{6616D83E-8773-89E3-2DF1-67F16F0D114D}"/>
              </a:ext>
            </a:extLst>
          </p:cNvPr>
          <p:cNvSpPr txBox="1"/>
          <p:nvPr/>
        </p:nvSpPr>
        <p:spPr>
          <a:xfrm>
            <a:off x="964002" y="1327824"/>
            <a:ext cx="830671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ea typeface="+mn-lt"/>
                <a:cs typeface="+mn-lt"/>
              </a:rPr>
              <a:t>The system's performance largely depends on the machine where the Docker containers are running. Currently, this </a:t>
            </a:r>
            <a:r>
              <a:rPr lang="en-US" sz="1200" b="1">
                <a:ea typeface="+mn-lt"/>
                <a:cs typeface="+mn-lt"/>
              </a:rPr>
              <a:t>POC project</a:t>
            </a:r>
            <a:r>
              <a:rPr lang="en-US" sz="1200">
                <a:ea typeface="+mn-lt"/>
                <a:cs typeface="+mn-lt"/>
              </a:rPr>
              <a:t> is configured to run on </a:t>
            </a:r>
            <a:r>
              <a:rPr lang="en-US" sz="1200" b="1">
                <a:ea typeface="+mn-lt"/>
                <a:cs typeface="+mn-lt"/>
              </a:rPr>
              <a:t>local machines</a:t>
            </a:r>
            <a:r>
              <a:rPr lang="en-US" sz="1200">
                <a:ea typeface="+mn-lt"/>
                <a:cs typeface="+mn-lt"/>
              </a:rPr>
              <a:t> and is </a:t>
            </a:r>
            <a:r>
              <a:rPr lang="en-US" sz="1200" b="1">
                <a:ea typeface="+mn-lt"/>
                <a:cs typeface="+mn-lt"/>
              </a:rPr>
              <a:t>set to run on the CPU</a:t>
            </a:r>
            <a:r>
              <a:rPr lang="en-US" sz="1200">
                <a:ea typeface="+mn-lt"/>
                <a:cs typeface="+mn-lt"/>
              </a:rPr>
              <a:t> to avoid errors on systems without a compatible GPU.</a:t>
            </a:r>
            <a:endParaRPr lang="en-US" sz="1200"/>
          </a:p>
          <a:p>
            <a:pPr marL="285750" indent="-285750">
              <a:buFont typeface="Arial"/>
              <a:buChar char="•"/>
            </a:pPr>
            <a:r>
              <a:rPr lang="en-US" sz="1200">
                <a:ea typeface="+mn-lt"/>
                <a:cs typeface="+mn-lt"/>
              </a:rPr>
              <a:t>As a result, the performance metrics are not optimal. However, the details below reflect the performance when running the Docker containers on a Windows machine with an Intel i7 11th Gen 8-core CPU, with each API call executed in parallel. The performance </a:t>
            </a:r>
            <a:r>
              <a:rPr lang="en-US" sz="1200" b="1">
                <a:ea typeface="+mn-lt"/>
                <a:cs typeface="+mn-lt"/>
              </a:rPr>
              <a:t>will improve significantly</a:t>
            </a:r>
            <a:r>
              <a:rPr lang="en-US" sz="1200">
                <a:ea typeface="+mn-lt"/>
                <a:cs typeface="+mn-lt"/>
              </a:rPr>
              <a:t> if the system is deployed in a </a:t>
            </a:r>
            <a:r>
              <a:rPr lang="en-US" sz="1200" b="1">
                <a:ea typeface="+mn-lt"/>
                <a:cs typeface="+mn-lt"/>
              </a:rPr>
              <a:t>production environment</a:t>
            </a:r>
            <a:r>
              <a:rPr lang="en-US" sz="1200">
                <a:ea typeface="+mn-lt"/>
                <a:cs typeface="+mn-lt"/>
              </a:rPr>
              <a:t> with </a:t>
            </a:r>
            <a:r>
              <a:rPr lang="en-US" sz="1200" b="1">
                <a:ea typeface="+mn-lt"/>
                <a:cs typeface="+mn-lt"/>
              </a:rPr>
              <a:t>GPU support for inference</a:t>
            </a:r>
            <a:r>
              <a:rPr lang="en-US" sz="1200">
                <a:ea typeface="+mn-lt"/>
                <a:cs typeface="+mn-lt"/>
              </a:rPr>
              <a:t>.</a:t>
            </a:r>
            <a:endParaRPr lang="en-US" sz="1200"/>
          </a:p>
          <a:p>
            <a:endParaRPr lang="en-US" sz="1200"/>
          </a:p>
        </p:txBody>
      </p:sp>
      <p:graphicFrame>
        <p:nvGraphicFramePr>
          <p:cNvPr id="17" name="Table 16">
            <a:extLst>
              <a:ext uri="{FF2B5EF4-FFF2-40B4-BE49-F238E27FC236}">
                <a16:creationId xmlns:a16="http://schemas.microsoft.com/office/drawing/2014/main" id="{25EA02FA-4843-C325-FA7A-24A9F093A2DE}"/>
              </a:ext>
            </a:extLst>
          </p:cNvPr>
          <p:cNvGraphicFramePr>
            <a:graphicFrameLocks noGrp="1"/>
          </p:cNvGraphicFramePr>
          <p:nvPr>
            <p:extLst>
              <p:ext uri="{D42A27DB-BD31-4B8C-83A1-F6EECF244321}">
                <p14:modId xmlns:p14="http://schemas.microsoft.com/office/powerpoint/2010/main" val="373359994"/>
              </p:ext>
            </p:extLst>
          </p:nvPr>
        </p:nvGraphicFramePr>
        <p:xfrm>
          <a:off x="1287362" y="5039769"/>
          <a:ext cx="2876439" cy="1609765"/>
        </p:xfrm>
        <a:graphic>
          <a:graphicData uri="http://schemas.openxmlformats.org/drawingml/2006/table">
            <a:tbl>
              <a:tblPr firstRow="1" bandRow="1">
                <a:tableStyleId>{5C22544A-7EE6-4342-B048-85BDC9FD1C3A}</a:tableStyleId>
              </a:tblPr>
              <a:tblGrid>
                <a:gridCol w="1506133">
                  <a:extLst>
                    <a:ext uri="{9D8B030D-6E8A-4147-A177-3AD203B41FA5}">
                      <a16:colId xmlns:a16="http://schemas.microsoft.com/office/drawing/2014/main" val="212865826"/>
                    </a:ext>
                  </a:extLst>
                </a:gridCol>
                <a:gridCol w="1370306">
                  <a:extLst>
                    <a:ext uri="{9D8B030D-6E8A-4147-A177-3AD203B41FA5}">
                      <a16:colId xmlns:a16="http://schemas.microsoft.com/office/drawing/2014/main" val="2090275885"/>
                    </a:ext>
                  </a:extLst>
                </a:gridCol>
              </a:tblGrid>
              <a:tr h="240707">
                <a:tc>
                  <a:txBody>
                    <a:bodyPr/>
                    <a:lstStyle/>
                    <a:p>
                      <a:pPr lvl="0">
                        <a:buNone/>
                      </a:pPr>
                      <a:r>
                        <a:rPr lang="en-US" sz="1050" b="1" i="0" u="none" strike="noStrike" noProof="0">
                          <a:latin typeface="Grandview Display"/>
                        </a:rPr>
                        <a:t>ML Model</a:t>
                      </a:r>
                      <a:endParaRPr lang="en-US" sz="1050" b="1"/>
                    </a:p>
                  </a:txBody>
                  <a:tcPr/>
                </a:tc>
                <a:tc>
                  <a:txBody>
                    <a:bodyPr/>
                    <a:lstStyle/>
                    <a:p>
                      <a:pPr lvl="0">
                        <a:buNone/>
                      </a:pPr>
                      <a:r>
                        <a:rPr lang="en-US" sz="1050" b="1" i="0" u="none" strike="noStrike" noProof="0">
                          <a:latin typeface="Grandview Display"/>
                        </a:rPr>
                        <a:t>Inference Time</a:t>
                      </a:r>
                      <a:endParaRPr lang="en-US" sz="1050" b="1"/>
                    </a:p>
                  </a:txBody>
                  <a:tcPr/>
                </a:tc>
                <a:extLst>
                  <a:ext uri="{0D108BD9-81ED-4DB2-BD59-A6C34878D82A}">
                    <a16:rowId xmlns:a16="http://schemas.microsoft.com/office/drawing/2014/main" val="755057557"/>
                  </a:ext>
                </a:extLst>
              </a:tr>
              <a:tr h="240707">
                <a:tc>
                  <a:txBody>
                    <a:bodyPr/>
                    <a:lstStyle/>
                    <a:p>
                      <a:pPr lvl="0">
                        <a:buNone/>
                      </a:pPr>
                      <a:r>
                        <a:rPr lang="en-US" sz="1050" b="0" i="0" u="none" strike="noStrike" noProof="0">
                          <a:latin typeface="Grandview Display"/>
                        </a:rPr>
                        <a:t>Sea-Pix-GAN</a:t>
                      </a:r>
                      <a:endParaRPr lang="en-US" sz="1050" err="1"/>
                    </a:p>
                  </a:txBody>
                  <a:tcPr/>
                </a:tc>
                <a:tc>
                  <a:txBody>
                    <a:bodyPr/>
                    <a:lstStyle/>
                    <a:p>
                      <a:pPr lvl="0">
                        <a:buNone/>
                      </a:pPr>
                      <a:r>
                        <a:rPr lang="en-US" sz="1050" b="0" i="0" u="none" strike="noStrike" noProof="0">
                          <a:latin typeface="Grandview Display"/>
                        </a:rPr>
                        <a:t>14.47 seconds</a:t>
                      </a:r>
                      <a:endParaRPr lang="en-US" sz="1050"/>
                    </a:p>
                  </a:txBody>
                  <a:tcPr/>
                </a:tc>
                <a:extLst>
                  <a:ext uri="{0D108BD9-81ED-4DB2-BD59-A6C34878D82A}">
                    <a16:rowId xmlns:a16="http://schemas.microsoft.com/office/drawing/2014/main" val="1618270078"/>
                  </a:ext>
                </a:extLst>
              </a:tr>
              <a:tr h="240707">
                <a:tc>
                  <a:txBody>
                    <a:bodyPr/>
                    <a:lstStyle/>
                    <a:p>
                      <a:pPr lvl="0">
                        <a:buNone/>
                      </a:pPr>
                      <a:r>
                        <a:rPr lang="en-US" sz="1050" b="0" i="0" u="none" strike="noStrike" noProof="0">
                          <a:latin typeface="Grandview Display"/>
                        </a:rPr>
                        <a:t>FUnIEGan</a:t>
                      </a:r>
                      <a:endParaRPr lang="en-US" sz="1050" err="1"/>
                    </a:p>
                  </a:txBody>
                  <a:tcPr/>
                </a:tc>
                <a:tc>
                  <a:txBody>
                    <a:bodyPr/>
                    <a:lstStyle/>
                    <a:p>
                      <a:pPr lvl="0" algn="l">
                        <a:lnSpc>
                          <a:spcPct val="100000"/>
                        </a:lnSpc>
                        <a:spcBef>
                          <a:spcPts val="0"/>
                        </a:spcBef>
                        <a:spcAft>
                          <a:spcPts val="0"/>
                        </a:spcAft>
                        <a:buNone/>
                      </a:pPr>
                      <a:r>
                        <a:rPr lang="en-US" sz="1050"/>
                        <a:t>75.32 seconds</a:t>
                      </a:r>
                    </a:p>
                  </a:txBody>
                  <a:tcPr/>
                </a:tc>
                <a:extLst>
                  <a:ext uri="{0D108BD9-81ED-4DB2-BD59-A6C34878D82A}">
                    <a16:rowId xmlns:a16="http://schemas.microsoft.com/office/drawing/2014/main" val="97009865"/>
                  </a:ext>
                </a:extLst>
              </a:tr>
              <a:tr h="249304">
                <a:tc>
                  <a:txBody>
                    <a:bodyPr/>
                    <a:lstStyle/>
                    <a:p>
                      <a:pPr lvl="0">
                        <a:buNone/>
                      </a:pPr>
                      <a:r>
                        <a:rPr lang="en-US" sz="1050" b="0" i="0" u="none" strike="noStrike" noProof="0">
                          <a:latin typeface="Grandview Display"/>
                        </a:rPr>
                        <a:t>LDS-Net</a:t>
                      </a:r>
                      <a:endParaRPr lang="en-US" sz="1050"/>
                    </a:p>
                  </a:txBody>
                  <a:tcPr/>
                </a:tc>
                <a:tc>
                  <a:txBody>
                    <a:bodyPr/>
                    <a:lstStyle/>
                    <a:p>
                      <a:pPr lvl="0">
                        <a:buNone/>
                      </a:pPr>
                      <a:r>
                        <a:rPr lang="en-US" sz="1050" b="0" i="0" u="none" strike="noStrike" noProof="0">
                          <a:latin typeface="Grandview Display"/>
                        </a:rPr>
                        <a:t>99.57 seconds</a:t>
                      </a:r>
                      <a:endParaRPr lang="en-US" sz="1050"/>
                    </a:p>
                  </a:txBody>
                  <a:tcPr/>
                </a:tc>
                <a:extLst>
                  <a:ext uri="{0D108BD9-81ED-4DB2-BD59-A6C34878D82A}">
                    <a16:rowId xmlns:a16="http://schemas.microsoft.com/office/drawing/2014/main" val="319675682"/>
                  </a:ext>
                </a:extLst>
              </a:tr>
              <a:tr h="240707">
                <a:tc>
                  <a:txBody>
                    <a:bodyPr/>
                    <a:lstStyle/>
                    <a:p>
                      <a:pPr lvl="0">
                        <a:buNone/>
                      </a:pPr>
                      <a:r>
                        <a:rPr lang="en-US" sz="1050" b="0" i="0" u="none" strike="noStrike" noProof="0">
                          <a:latin typeface="Grandview Display"/>
                        </a:rPr>
                        <a:t>DeepSESR</a:t>
                      </a:r>
                      <a:endParaRPr lang="en-US" sz="1050" err="1"/>
                    </a:p>
                  </a:txBody>
                  <a:tcPr/>
                </a:tc>
                <a:tc>
                  <a:txBody>
                    <a:bodyPr/>
                    <a:lstStyle/>
                    <a:p>
                      <a:pPr lvl="0">
                        <a:buNone/>
                      </a:pPr>
                      <a:r>
                        <a:rPr lang="en-US" sz="1050" b="0" i="0" u="none" strike="noStrike" noProof="0">
                          <a:latin typeface="Grandview Display"/>
                        </a:rPr>
                        <a:t>358.99 seconds</a:t>
                      </a:r>
                      <a:endParaRPr lang="en-US" sz="1050"/>
                    </a:p>
                  </a:txBody>
                  <a:tcPr/>
                </a:tc>
                <a:extLst>
                  <a:ext uri="{0D108BD9-81ED-4DB2-BD59-A6C34878D82A}">
                    <a16:rowId xmlns:a16="http://schemas.microsoft.com/office/drawing/2014/main" val="3446953101"/>
                  </a:ext>
                </a:extLst>
              </a:tr>
              <a:tr h="352465">
                <a:tc>
                  <a:txBody>
                    <a:bodyPr/>
                    <a:lstStyle/>
                    <a:p>
                      <a:pPr lvl="0">
                        <a:buNone/>
                      </a:pPr>
                      <a:r>
                        <a:rPr lang="en-US" sz="1050" b="0" i="0" u="none" strike="noStrike" noProof="0"/>
                        <a:t>Best Video Selection</a:t>
                      </a:r>
                      <a:endParaRPr lang="en-US" sz="1050"/>
                    </a:p>
                  </a:txBody>
                  <a:tcPr/>
                </a:tc>
                <a:tc>
                  <a:txBody>
                    <a:bodyPr/>
                    <a:lstStyle/>
                    <a:p>
                      <a:pPr lvl="0">
                        <a:buNone/>
                      </a:pPr>
                      <a:r>
                        <a:rPr lang="en-US" sz="1050" b="0" i="0" u="none" strike="noStrike" noProof="0">
                          <a:latin typeface="Grandview Display"/>
                        </a:rPr>
                        <a:t>3.11 </a:t>
                      </a:r>
                      <a:r>
                        <a:rPr lang="en-US" sz="1050" b="0" i="0" u="none" strike="noStrike" noProof="0">
                          <a:solidFill>
                            <a:srgbClr val="000000"/>
                          </a:solidFill>
                          <a:latin typeface="Grandview Display"/>
                        </a:rPr>
                        <a:t>seconds</a:t>
                      </a:r>
                      <a:endParaRPr lang="en-US" sz="1050" b="0" i="0" u="none" strike="noStrike" noProof="0">
                        <a:latin typeface="Grandview Display"/>
                      </a:endParaRPr>
                    </a:p>
                  </a:txBody>
                  <a:tcPr/>
                </a:tc>
                <a:extLst>
                  <a:ext uri="{0D108BD9-81ED-4DB2-BD59-A6C34878D82A}">
                    <a16:rowId xmlns:a16="http://schemas.microsoft.com/office/drawing/2014/main" val="262637106"/>
                  </a:ext>
                </a:extLst>
              </a:tr>
            </a:tbl>
          </a:graphicData>
        </a:graphic>
      </p:graphicFrame>
      <p:sp>
        <p:nvSpPr>
          <p:cNvPr id="18" name="TextBox 17">
            <a:extLst>
              <a:ext uri="{FF2B5EF4-FFF2-40B4-BE49-F238E27FC236}">
                <a16:creationId xmlns:a16="http://schemas.microsoft.com/office/drawing/2014/main" id="{7EBB40C3-3FE6-4C4E-880D-A6595ED773DA}"/>
              </a:ext>
            </a:extLst>
          </p:cNvPr>
          <p:cNvSpPr txBox="1"/>
          <p:nvPr/>
        </p:nvSpPr>
        <p:spPr>
          <a:xfrm>
            <a:off x="1162280" y="2761327"/>
            <a:ext cx="493739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173F7E"/>
                </a:solidFill>
                <a:ea typeface="+mn-lt"/>
                <a:cs typeface="+mn-lt"/>
              </a:rPr>
              <a:t>Performance Check </a:t>
            </a:r>
          </a:p>
          <a:p>
            <a:endParaRPr lang="en-US" sz="1200" b="1">
              <a:ea typeface="+mn-lt"/>
              <a:cs typeface="+mn-lt"/>
            </a:endParaRPr>
          </a:p>
          <a:p>
            <a:pPr marL="285750" indent="-285750">
              <a:buFont typeface="Arial"/>
              <a:buChar char="•"/>
            </a:pPr>
            <a:r>
              <a:rPr lang="en-US" sz="1200" b="1">
                <a:ea typeface="+mn-lt"/>
                <a:cs typeface="+mn-lt"/>
              </a:rPr>
              <a:t>Machine:</a:t>
            </a:r>
            <a:r>
              <a:rPr lang="en-US" sz="1200">
                <a:ea typeface="+mn-lt"/>
                <a:cs typeface="+mn-lt"/>
              </a:rPr>
              <a:t> Docker running on a Windows machine with an Intel i7 11th Gen 8-core CPU</a:t>
            </a:r>
          </a:p>
          <a:p>
            <a:pPr marL="285750" indent="-285750">
              <a:buFont typeface="Arial,Sans-Serif"/>
              <a:buChar char="•"/>
            </a:pPr>
            <a:r>
              <a:rPr lang="en-US" sz="1200" b="1">
                <a:ea typeface="+mn-lt"/>
                <a:cs typeface="+mn-lt"/>
              </a:rPr>
              <a:t>Test Video:</a:t>
            </a:r>
            <a:endParaRPr lang="en-US" sz="1200">
              <a:ea typeface="+mn-lt"/>
              <a:cs typeface="+mn-lt"/>
            </a:endParaRPr>
          </a:p>
          <a:p>
            <a:pPr marL="742950" lvl="1" indent="-285750">
              <a:buFont typeface="Courier New,monospace"/>
              <a:buChar char="o"/>
            </a:pPr>
            <a:r>
              <a:rPr lang="en-US" sz="1200">
                <a:ea typeface="+mn-lt"/>
                <a:cs typeface="+mn-lt"/>
              </a:rPr>
              <a:t>Length: 0.9s</a:t>
            </a:r>
          </a:p>
          <a:p>
            <a:pPr marL="742950" lvl="1" indent="-285750">
              <a:buFont typeface="Courier New,monospace"/>
              <a:buChar char="o"/>
            </a:pPr>
            <a:r>
              <a:rPr lang="en-US" sz="1200">
                <a:ea typeface="+mn-lt"/>
                <a:cs typeface="+mn-lt"/>
              </a:rPr>
              <a:t>Frame Rate: 60 fps</a:t>
            </a:r>
          </a:p>
          <a:p>
            <a:pPr marL="742950" lvl="1" indent="-285750">
              <a:buFont typeface="Courier New,monospace"/>
              <a:buChar char="o"/>
            </a:pPr>
            <a:r>
              <a:rPr lang="en-US" sz="1200">
                <a:ea typeface="+mn-lt"/>
                <a:cs typeface="+mn-lt"/>
              </a:rPr>
              <a:t>Number of Frames: 54</a:t>
            </a:r>
            <a:endParaRPr lang="en-US" sz="1200"/>
          </a:p>
          <a:p>
            <a:pPr marL="285750" indent="-285750">
              <a:buFont typeface="Arial"/>
              <a:buChar char="•"/>
            </a:pPr>
            <a:r>
              <a:rPr lang="en-US" sz="1200" b="1">
                <a:ea typeface="+mn-lt"/>
                <a:cs typeface="+mn-lt"/>
              </a:rPr>
              <a:t>Resource Utilization </a:t>
            </a:r>
            <a:endParaRPr lang="en-US" sz="1200">
              <a:ea typeface="+mn-lt"/>
              <a:cs typeface="+mn-lt"/>
            </a:endParaRPr>
          </a:p>
          <a:p>
            <a:pPr marL="285750" indent="-285750">
              <a:buFont typeface="Arial"/>
              <a:buChar char="•"/>
            </a:pPr>
            <a:r>
              <a:rPr lang="en-US" sz="1200" b="1">
                <a:ea typeface="+mn-lt"/>
                <a:cs typeface="+mn-lt"/>
              </a:rPr>
              <a:t>CPU Usage:</a:t>
            </a:r>
            <a:r>
              <a:rPr lang="en-US" sz="1200">
                <a:ea typeface="+mn-lt"/>
                <a:cs typeface="+mn-lt"/>
              </a:rPr>
              <a:t> 99% </a:t>
            </a:r>
          </a:p>
          <a:p>
            <a:pPr marL="285750" indent="-285750">
              <a:buFont typeface="Arial"/>
              <a:buChar char="•"/>
            </a:pPr>
            <a:r>
              <a:rPr lang="en-US" sz="1200">
                <a:ea typeface="+mn-lt"/>
                <a:cs typeface="+mn-lt"/>
              </a:rPr>
              <a:t>Memory Consumption: 80% </a:t>
            </a:r>
            <a:endParaRPr lang="en-US" sz="1200"/>
          </a:p>
          <a:p>
            <a:pPr marL="742950" lvl="1" indent="-285750">
              <a:buFont typeface="Courier New"/>
              <a:buChar char="o"/>
            </a:pPr>
            <a:endParaRPr lang="en-US" sz="1200">
              <a:ea typeface="+mn-lt"/>
              <a:cs typeface="+mn-lt"/>
            </a:endParaRPr>
          </a:p>
        </p:txBody>
      </p:sp>
      <p:sp>
        <p:nvSpPr>
          <p:cNvPr id="3" name="TextBox 2">
            <a:extLst>
              <a:ext uri="{FF2B5EF4-FFF2-40B4-BE49-F238E27FC236}">
                <a16:creationId xmlns:a16="http://schemas.microsoft.com/office/drawing/2014/main" id="{0DC2ECFB-732A-0127-F1A8-7573328074FB}"/>
              </a:ext>
            </a:extLst>
          </p:cNvPr>
          <p:cNvSpPr txBox="1"/>
          <p:nvPr/>
        </p:nvSpPr>
        <p:spPr>
          <a:xfrm>
            <a:off x="6652353" y="2903095"/>
            <a:ext cx="435003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200" b="1"/>
          </a:p>
          <a:p>
            <a:pPr marL="228600" indent="-228600">
              <a:buFont typeface="Arial"/>
              <a:buChar char="•"/>
            </a:pPr>
            <a:r>
              <a:rPr lang="en-US" sz="1200" b="1"/>
              <a:t>Port to Cloud-based ML Deployment</a:t>
            </a:r>
            <a:r>
              <a:rPr lang="en-US" sz="1200"/>
              <a:t>:</a:t>
            </a:r>
          </a:p>
          <a:p>
            <a:pPr marL="228600" lvl="1" indent="-228600">
              <a:buFont typeface="Arial"/>
              <a:buChar char="•"/>
            </a:pPr>
            <a:r>
              <a:rPr lang="en-US" sz="1200" b="1"/>
              <a:t>Utilize ML inference services</a:t>
            </a:r>
            <a:r>
              <a:rPr lang="en-US" sz="1200"/>
              <a:t> (e.g., AWS SageMaker, Azure ML, or Google AI Platform) for </a:t>
            </a:r>
            <a:r>
              <a:rPr lang="en-US" sz="1200" b="1"/>
              <a:t>auto-scaling</a:t>
            </a:r>
            <a:r>
              <a:rPr lang="en-US" sz="1200"/>
              <a:t> and </a:t>
            </a:r>
            <a:r>
              <a:rPr lang="en-US" sz="1200" b="1"/>
              <a:t>load balancing</a:t>
            </a:r>
            <a:r>
              <a:rPr lang="en-US" sz="1200"/>
              <a:t>, </a:t>
            </a:r>
            <a:endParaRPr lang="en-US" sz="1200">
              <a:ea typeface="+mn-lt"/>
              <a:cs typeface="+mn-lt"/>
            </a:endParaRPr>
          </a:p>
          <a:p>
            <a:pPr marL="228600" lvl="1" indent="-228600">
              <a:buFont typeface="Arial"/>
              <a:buChar char="•"/>
            </a:pPr>
            <a:r>
              <a:rPr lang="en-US" sz="1200" b="1">
                <a:ea typeface="+mn-lt"/>
                <a:cs typeface="+mn-lt"/>
              </a:rPr>
              <a:t>Distributed Processing:</a:t>
            </a:r>
            <a:r>
              <a:rPr lang="en-US" sz="1200">
                <a:ea typeface="+mn-lt"/>
                <a:cs typeface="+mn-lt"/>
              </a:rPr>
              <a:t> Distribute the processing load across multiple cloud-based nodes to further accelerate the processing of large batches of videos.</a:t>
            </a:r>
          </a:p>
          <a:p>
            <a:pPr marL="228600" lvl="1" indent="-228600">
              <a:buFont typeface="Arial"/>
              <a:buChar char="•"/>
            </a:pPr>
            <a:r>
              <a:rPr lang="en-US" sz="1200" b="1">
                <a:ea typeface="+mn-lt"/>
                <a:cs typeface="+mn-lt"/>
              </a:rPr>
              <a:t>Optimize Models for Deployment:</a:t>
            </a:r>
            <a:r>
              <a:rPr lang="en-US" sz="1200">
                <a:ea typeface="+mn-lt"/>
                <a:cs typeface="+mn-lt"/>
              </a:rPr>
              <a:t> Use model optimization techniques such as quantization, pruning, or </a:t>
            </a:r>
            <a:r>
              <a:rPr lang="en-US" sz="1200" err="1">
                <a:ea typeface="+mn-lt"/>
                <a:cs typeface="+mn-lt"/>
              </a:rPr>
              <a:t>TensorRT</a:t>
            </a:r>
            <a:r>
              <a:rPr lang="en-US" sz="1200">
                <a:ea typeface="+mn-lt"/>
                <a:cs typeface="+mn-lt"/>
              </a:rPr>
              <a:t> to reduce model size and inference time without compromising accuracy.</a:t>
            </a:r>
            <a:endParaRPr lang="en-US" sz="1200"/>
          </a:p>
        </p:txBody>
      </p:sp>
      <p:sp>
        <p:nvSpPr>
          <p:cNvPr id="7" name="TextBox 6">
            <a:extLst>
              <a:ext uri="{FF2B5EF4-FFF2-40B4-BE49-F238E27FC236}">
                <a16:creationId xmlns:a16="http://schemas.microsoft.com/office/drawing/2014/main" id="{C8DE38C5-6F05-6DC5-F863-F57D9C618722}"/>
              </a:ext>
            </a:extLst>
          </p:cNvPr>
          <p:cNvSpPr txBox="1"/>
          <p:nvPr/>
        </p:nvSpPr>
        <p:spPr>
          <a:xfrm>
            <a:off x="6616911" y="2761326"/>
            <a:ext cx="43500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173F7E"/>
                </a:solidFill>
              </a:rPr>
              <a:t>Recommendations for Performance Improvement</a:t>
            </a:r>
            <a:endParaRPr lang="en-US" sz="1200" b="1"/>
          </a:p>
        </p:txBody>
      </p:sp>
    </p:spTree>
    <p:extLst>
      <p:ext uri="{BB962C8B-B14F-4D97-AF65-F5344CB8AC3E}">
        <p14:creationId xmlns:p14="http://schemas.microsoft.com/office/powerpoint/2010/main" val="2157554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ABD8F-C118-8393-B46C-1995CFD144A0}"/>
              </a:ext>
            </a:extLst>
          </p:cNvPr>
          <p:cNvSpPr>
            <a:spLocks noGrp="1"/>
          </p:cNvSpPr>
          <p:nvPr>
            <p:ph type="title"/>
          </p:nvPr>
        </p:nvSpPr>
        <p:spPr/>
        <p:txBody>
          <a:bodyPr>
            <a:noAutofit/>
          </a:bodyPr>
          <a:lstStyle/>
          <a:p>
            <a:r>
              <a:rPr lang="en-US" sz="2400">
                <a:cs typeface="Arial"/>
              </a:rPr>
              <a:t>FUnIE-GAN: Model Performance Results </a:t>
            </a:r>
            <a:endParaRPr lang="en-US" sz="2400"/>
          </a:p>
          <a:p>
            <a:endParaRPr lang="en-US" sz="2400"/>
          </a:p>
        </p:txBody>
      </p:sp>
      <p:sp>
        <p:nvSpPr>
          <p:cNvPr id="5" name="Footer Placeholder 4">
            <a:extLst>
              <a:ext uri="{FF2B5EF4-FFF2-40B4-BE49-F238E27FC236}">
                <a16:creationId xmlns:a16="http://schemas.microsoft.com/office/drawing/2014/main" id="{8F1B69A9-1C94-3536-7258-83D3C1E1DA57}"/>
              </a:ext>
            </a:extLst>
          </p:cNvPr>
          <p:cNvSpPr>
            <a:spLocks noGrp="1"/>
          </p:cNvSpPr>
          <p:nvPr>
            <p:ph type="ftr" sz="quarter" idx="15"/>
          </p:nvPr>
        </p:nvSpPr>
        <p:spPr>
          <a:xfrm>
            <a:off x="6865087" y="6356350"/>
            <a:ext cx="4040373" cy="365125"/>
          </a:xfrm>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8FEB7A6B-6775-3EFC-D108-CA1577529F4E}"/>
              </a:ext>
            </a:extLst>
          </p:cNvPr>
          <p:cNvSpPr>
            <a:spLocks noGrp="1"/>
          </p:cNvSpPr>
          <p:nvPr>
            <p:ph type="sldNum" sz="quarter" idx="16"/>
          </p:nvPr>
        </p:nvSpPr>
        <p:spPr/>
        <p:txBody>
          <a:bodyPr/>
          <a:lstStyle/>
          <a:p>
            <a:fld id="{2F63C605-4FC6-46DE-BC90-871762EA3F52}" type="slidenum">
              <a:rPr lang="en-SG" smtClean="0"/>
              <a:pPr/>
              <a:t>12</a:t>
            </a:fld>
            <a:endParaRPr lang="en-SG"/>
          </a:p>
        </p:txBody>
      </p:sp>
      <p:sp>
        <p:nvSpPr>
          <p:cNvPr id="4" name="TextBox 3">
            <a:extLst>
              <a:ext uri="{FF2B5EF4-FFF2-40B4-BE49-F238E27FC236}">
                <a16:creationId xmlns:a16="http://schemas.microsoft.com/office/drawing/2014/main" id="{9B211CE6-871B-066A-ED27-8174002FF48C}"/>
              </a:ext>
            </a:extLst>
          </p:cNvPr>
          <p:cNvSpPr txBox="1"/>
          <p:nvPr/>
        </p:nvSpPr>
        <p:spPr>
          <a:xfrm>
            <a:off x="361528" y="4133098"/>
            <a:ext cx="2749605" cy="1631216"/>
          </a:xfrm>
          <a:custGeom>
            <a:avLst/>
            <a:gdLst>
              <a:gd name="connsiteX0" fmla="*/ 0 w 2749605"/>
              <a:gd name="connsiteY0" fmla="*/ 0 h 1631216"/>
              <a:gd name="connsiteX1" fmla="*/ 659905 w 2749605"/>
              <a:gd name="connsiteY1" fmla="*/ 0 h 1631216"/>
              <a:gd name="connsiteX2" fmla="*/ 1292314 w 2749605"/>
              <a:gd name="connsiteY2" fmla="*/ 0 h 1631216"/>
              <a:gd name="connsiteX3" fmla="*/ 1924723 w 2749605"/>
              <a:gd name="connsiteY3" fmla="*/ 0 h 1631216"/>
              <a:gd name="connsiteX4" fmla="*/ 2749605 w 2749605"/>
              <a:gd name="connsiteY4" fmla="*/ 0 h 1631216"/>
              <a:gd name="connsiteX5" fmla="*/ 2749605 w 2749605"/>
              <a:gd name="connsiteY5" fmla="*/ 494802 h 1631216"/>
              <a:gd name="connsiteX6" fmla="*/ 2749605 w 2749605"/>
              <a:gd name="connsiteY6" fmla="*/ 1022229 h 1631216"/>
              <a:gd name="connsiteX7" fmla="*/ 2749605 w 2749605"/>
              <a:gd name="connsiteY7" fmla="*/ 1631216 h 1631216"/>
              <a:gd name="connsiteX8" fmla="*/ 2144692 w 2749605"/>
              <a:gd name="connsiteY8" fmla="*/ 1631216 h 1631216"/>
              <a:gd name="connsiteX9" fmla="*/ 1512283 w 2749605"/>
              <a:gd name="connsiteY9" fmla="*/ 1631216 h 1631216"/>
              <a:gd name="connsiteX10" fmla="*/ 879874 w 2749605"/>
              <a:gd name="connsiteY10" fmla="*/ 1631216 h 1631216"/>
              <a:gd name="connsiteX11" fmla="*/ 0 w 2749605"/>
              <a:gd name="connsiteY11" fmla="*/ 1631216 h 1631216"/>
              <a:gd name="connsiteX12" fmla="*/ 0 w 2749605"/>
              <a:gd name="connsiteY12" fmla="*/ 1071165 h 1631216"/>
              <a:gd name="connsiteX13" fmla="*/ 0 w 2749605"/>
              <a:gd name="connsiteY13" fmla="*/ 560051 h 1631216"/>
              <a:gd name="connsiteX14" fmla="*/ 0 w 2749605"/>
              <a:gd name="connsiteY14" fmla="*/ 0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49605" h="1631216" extrusionOk="0">
                <a:moveTo>
                  <a:pt x="0" y="0"/>
                </a:moveTo>
                <a:cubicBezTo>
                  <a:pt x="291990" y="17957"/>
                  <a:pt x="344649" y="16079"/>
                  <a:pt x="659905" y="0"/>
                </a:cubicBezTo>
                <a:cubicBezTo>
                  <a:pt x="975162" y="-16079"/>
                  <a:pt x="1098460" y="-16294"/>
                  <a:pt x="1292314" y="0"/>
                </a:cubicBezTo>
                <a:cubicBezTo>
                  <a:pt x="1486168" y="16294"/>
                  <a:pt x="1692031" y="8355"/>
                  <a:pt x="1924723" y="0"/>
                </a:cubicBezTo>
                <a:cubicBezTo>
                  <a:pt x="2157415" y="-8355"/>
                  <a:pt x="2450278" y="16121"/>
                  <a:pt x="2749605" y="0"/>
                </a:cubicBezTo>
                <a:cubicBezTo>
                  <a:pt x="2738494" y="104039"/>
                  <a:pt x="2748570" y="248639"/>
                  <a:pt x="2749605" y="494802"/>
                </a:cubicBezTo>
                <a:cubicBezTo>
                  <a:pt x="2750640" y="740965"/>
                  <a:pt x="2739632" y="908907"/>
                  <a:pt x="2749605" y="1022229"/>
                </a:cubicBezTo>
                <a:cubicBezTo>
                  <a:pt x="2759578" y="1135551"/>
                  <a:pt x="2738762" y="1347680"/>
                  <a:pt x="2749605" y="1631216"/>
                </a:cubicBezTo>
                <a:cubicBezTo>
                  <a:pt x="2502132" y="1634207"/>
                  <a:pt x="2402875" y="1630981"/>
                  <a:pt x="2144692" y="1631216"/>
                </a:cubicBezTo>
                <a:cubicBezTo>
                  <a:pt x="1886509" y="1631451"/>
                  <a:pt x="1754908" y="1620447"/>
                  <a:pt x="1512283" y="1631216"/>
                </a:cubicBezTo>
                <a:cubicBezTo>
                  <a:pt x="1269658" y="1641985"/>
                  <a:pt x="1146575" y="1649233"/>
                  <a:pt x="879874" y="1631216"/>
                </a:cubicBezTo>
                <a:cubicBezTo>
                  <a:pt x="613173" y="1613199"/>
                  <a:pt x="184202" y="1650572"/>
                  <a:pt x="0" y="1631216"/>
                </a:cubicBezTo>
                <a:cubicBezTo>
                  <a:pt x="26556" y="1372618"/>
                  <a:pt x="-9447" y="1232219"/>
                  <a:pt x="0" y="1071165"/>
                </a:cubicBezTo>
                <a:cubicBezTo>
                  <a:pt x="9447" y="910111"/>
                  <a:pt x="-19373" y="719054"/>
                  <a:pt x="0" y="560051"/>
                </a:cubicBezTo>
                <a:cubicBezTo>
                  <a:pt x="19373" y="401048"/>
                  <a:pt x="-11741" y="206008"/>
                  <a:pt x="0" y="0"/>
                </a:cubicBezTo>
                <a:close/>
              </a:path>
            </a:pathLst>
          </a:custGeom>
          <a:noFill/>
          <a:ln>
            <a:solidFill>
              <a:schemeClr val="accent1">
                <a:lumMod val="40000"/>
                <a:lumOff val="60000"/>
              </a:schemeClr>
            </a:solidFill>
            <a:extLst>
              <a:ext uri="{C807C97D-BFC1-408E-A445-0C87EB9F89A2}">
                <ask:lineSketchStyleProps xmlns:ask="http://schemas.microsoft.com/office/drawing/2018/sketchyshapes" sd="3499211612">
                  <a:prstGeom prst="rect">
                    <a:avLst/>
                  </a:prstGeom>
                  <ask:type>
                    <ask:lineSketchFreehand/>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u="sng">
                <a:solidFill>
                  <a:srgbClr val="173F7E"/>
                </a:solidFill>
              </a:rPr>
              <a:t>Key Performance Metrics</a:t>
            </a:r>
            <a:br>
              <a:rPr lang="en-US" sz="1000" b="1"/>
            </a:br>
            <a:endParaRPr lang="en-US" sz="1000"/>
          </a:p>
          <a:p>
            <a:r>
              <a:rPr lang="en-US" sz="1000" b="1">
                <a:solidFill>
                  <a:srgbClr val="030712"/>
                </a:solidFill>
                <a:ea typeface="+mn-lt"/>
                <a:cs typeface="+mn-lt"/>
              </a:rPr>
              <a:t>Model Size</a:t>
            </a:r>
            <a:br>
              <a:rPr lang="en-US" sz="1000" b="1">
                <a:solidFill>
                  <a:srgbClr val="030712"/>
                </a:solidFill>
                <a:ea typeface="+mn-lt"/>
                <a:cs typeface="+mn-lt"/>
              </a:rPr>
            </a:br>
            <a:r>
              <a:rPr lang="en-US" sz="1000">
                <a:solidFill>
                  <a:srgbClr val="030712"/>
                </a:solidFill>
                <a:ea typeface="+mn-lt"/>
                <a:cs typeface="+mn-lt"/>
              </a:rPr>
              <a:t> 28 MB - Optimal for embedded systems</a:t>
            </a:r>
            <a:br>
              <a:rPr lang="en-US" sz="1000">
                <a:solidFill>
                  <a:srgbClr val="030712"/>
                </a:solidFill>
                <a:ea typeface="+mn-lt"/>
                <a:cs typeface="+mn-lt"/>
              </a:rPr>
            </a:br>
            <a:endParaRPr lang="en-US" sz="1000"/>
          </a:p>
          <a:p>
            <a:r>
              <a:rPr lang="en-US" sz="1000" b="1">
                <a:solidFill>
                  <a:srgbClr val="030712"/>
                </a:solidFill>
                <a:ea typeface="+mn-lt"/>
                <a:cs typeface="+mn-lt"/>
              </a:rPr>
              <a:t>Inference Speed</a:t>
            </a:r>
            <a:endParaRPr lang="en-US" sz="1000"/>
          </a:p>
          <a:p>
            <a:r>
              <a:rPr lang="en-US" sz="1000">
                <a:solidFill>
                  <a:srgbClr val="030712"/>
                </a:solidFill>
                <a:ea typeface="+mn-lt"/>
                <a:cs typeface="+mn-lt"/>
              </a:rPr>
              <a:t> 15 </a:t>
            </a:r>
            <a:r>
              <a:rPr lang="en-US" sz="1000" err="1">
                <a:solidFill>
                  <a:srgbClr val="030712"/>
                </a:solidFill>
                <a:ea typeface="+mn-lt"/>
                <a:cs typeface="+mn-lt"/>
              </a:rPr>
              <a:t>ms</a:t>
            </a:r>
            <a:r>
              <a:rPr lang="en-US" sz="1000">
                <a:solidFill>
                  <a:srgbClr val="030712"/>
                </a:solidFill>
                <a:ea typeface="+mn-lt"/>
                <a:cs typeface="+mn-lt"/>
              </a:rPr>
              <a:t> per frame average</a:t>
            </a:r>
            <a:br>
              <a:rPr lang="en-US" sz="1000">
                <a:solidFill>
                  <a:srgbClr val="030712"/>
                </a:solidFill>
                <a:ea typeface="+mn-lt"/>
                <a:cs typeface="+mn-lt"/>
              </a:rPr>
            </a:br>
            <a:endParaRPr lang="en-US" sz="1000"/>
          </a:p>
          <a:p>
            <a:r>
              <a:rPr lang="en-US" sz="1000" b="1">
                <a:solidFill>
                  <a:srgbClr val="030712"/>
                </a:solidFill>
                <a:ea typeface="+mn-lt"/>
                <a:cs typeface="+mn-lt"/>
              </a:rPr>
              <a:t>Training Duration</a:t>
            </a:r>
            <a:endParaRPr lang="en-US" sz="1000"/>
          </a:p>
          <a:p>
            <a:r>
              <a:rPr lang="en-US" sz="1000">
                <a:solidFill>
                  <a:srgbClr val="030712"/>
                </a:solidFill>
                <a:ea typeface="+mn-lt"/>
                <a:cs typeface="+mn-lt"/>
              </a:rPr>
              <a:t> 100 epochs total, convergence at 45 epochs</a:t>
            </a:r>
            <a:endParaRPr lang="en-US" sz="1000">
              <a:ea typeface="+mn-lt"/>
              <a:cs typeface="+mn-lt"/>
            </a:endParaRPr>
          </a:p>
        </p:txBody>
      </p:sp>
      <p:pic>
        <p:nvPicPr>
          <p:cNvPr id="3" name="Picture 2" descr="A underwater view of a metal pole with a fish&#10;&#10;Description automatically generated">
            <a:extLst>
              <a:ext uri="{FF2B5EF4-FFF2-40B4-BE49-F238E27FC236}">
                <a16:creationId xmlns:a16="http://schemas.microsoft.com/office/drawing/2014/main" id="{6F871A00-DECD-8AD1-D7A9-9762BC8F86D3}"/>
              </a:ext>
            </a:extLst>
          </p:cNvPr>
          <p:cNvPicPr>
            <a:picLocks noChangeAspect="1"/>
          </p:cNvPicPr>
          <p:nvPr/>
        </p:nvPicPr>
        <p:blipFill>
          <a:blip r:embed="rId3"/>
          <a:stretch>
            <a:fillRect/>
          </a:stretch>
        </p:blipFill>
        <p:spPr>
          <a:xfrm>
            <a:off x="354417" y="1174807"/>
            <a:ext cx="2073350" cy="1141409"/>
          </a:xfrm>
          <a:prstGeom prst="rect">
            <a:avLst/>
          </a:prstGeom>
        </p:spPr>
      </p:pic>
      <p:pic>
        <p:nvPicPr>
          <p:cNvPr id="7" name="Picture 6" descr="A close-up of a pole in the water&#10;&#10;Description automatically generated">
            <a:extLst>
              <a:ext uri="{FF2B5EF4-FFF2-40B4-BE49-F238E27FC236}">
                <a16:creationId xmlns:a16="http://schemas.microsoft.com/office/drawing/2014/main" id="{FE6362EF-E53F-DB9D-C54A-93048A5D0862}"/>
              </a:ext>
            </a:extLst>
          </p:cNvPr>
          <p:cNvPicPr>
            <a:picLocks noChangeAspect="1"/>
          </p:cNvPicPr>
          <p:nvPr/>
        </p:nvPicPr>
        <p:blipFill>
          <a:blip r:embed="rId4"/>
          <a:stretch>
            <a:fillRect/>
          </a:stretch>
        </p:blipFill>
        <p:spPr>
          <a:xfrm>
            <a:off x="358848" y="2313377"/>
            <a:ext cx="2073350" cy="1165947"/>
          </a:xfrm>
          <a:prstGeom prst="rect">
            <a:avLst/>
          </a:prstGeom>
        </p:spPr>
      </p:pic>
      <p:pic>
        <p:nvPicPr>
          <p:cNvPr id="8" name="Picture 7" descr="A green and black striped object&#10;&#10;Description automatically generated">
            <a:extLst>
              <a:ext uri="{FF2B5EF4-FFF2-40B4-BE49-F238E27FC236}">
                <a16:creationId xmlns:a16="http://schemas.microsoft.com/office/drawing/2014/main" id="{55D430B3-0C51-5EE1-88E4-BE3B175FE703}"/>
              </a:ext>
            </a:extLst>
          </p:cNvPr>
          <p:cNvPicPr>
            <a:picLocks noChangeAspect="1"/>
          </p:cNvPicPr>
          <p:nvPr/>
        </p:nvPicPr>
        <p:blipFill>
          <a:blip r:embed="rId5"/>
          <a:stretch>
            <a:fillRect/>
          </a:stretch>
        </p:blipFill>
        <p:spPr>
          <a:xfrm>
            <a:off x="6840278" y="1174806"/>
            <a:ext cx="2232839" cy="1187121"/>
          </a:xfrm>
          <a:prstGeom prst="rect">
            <a:avLst/>
          </a:prstGeom>
        </p:spPr>
      </p:pic>
      <p:pic>
        <p:nvPicPr>
          <p:cNvPr id="9" name="Picture 8" descr="A close-up of a snake&#10;&#10;Description automatically generated">
            <a:extLst>
              <a:ext uri="{FF2B5EF4-FFF2-40B4-BE49-F238E27FC236}">
                <a16:creationId xmlns:a16="http://schemas.microsoft.com/office/drawing/2014/main" id="{15A58570-89F3-6261-A702-A24BDBCF506D}"/>
              </a:ext>
            </a:extLst>
          </p:cNvPr>
          <p:cNvPicPr>
            <a:picLocks noChangeAspect="1"/>
          </p:cNvPicPr>
          <p:nvPr/>
        </p:nvPicPr>
        <p:blipFill>
          <a:blip r:embed="rId6"/>
          <a:stretch>
            <a:fillRect/>
          </a:stretch>
        </p:blipFill>
        <p:spPr>
          <a:xfrm>
            <a:off x="6835849" y="2357680"/>
            <a:ext cx="2241698" cy="1135307"/>
          </a:xfrm>
          <a:prstGeom prst="rect">
            <a:avLst/>
          </a:prstGeom>
        </p:spPr>
      </p:pic>
      <p:pic>
        <p:nvPicPr>
          <p:cNvPr id="11" name="Picture 10" descr="A close up of a tank&#10;&#10;Description automatically generated">
            <a:extLst>
              <a:ext uri="{FF2B5EF4-FFF2-40B4-BE49-F238E27FC236}">
                <a16:creationId xmlns:a16="http://schemas.microsoft.com/office/drawing/2014/main" id="{D87D24A6-666C-9EF7-2371-48E4AA8483D7}"/>
              </a:ext>
            </a:extLst>
          </p:cNvPr>
          <p:cNvPicPr>
            <a:picLocks noChangeAspect="1"/>
          </p:cNvPicPr>
          <p:nvPr/>
        </p:nvPicPr>
        <p:blipFill>
          <a:blip r:embed="rId7"/>
          <a:stretch>
            <a:fillRect/>
          </a:stretch>
        </p:blipFill>
        <p:spPr>
          <a:xfrm>
            <a:off x="2521846" y="1172240"/>
            <a:ext cx="2071265" cy="2307265"/>
          </a:xfrm>
          <a:prstGeom prst="rect">
            <a:avLst/>
          </a:prstGeom>
        </p:spPr>
      </p:pic>
      <p:pic>
        <p:nvPicPr>
          <p:cNvPr id="12" name="Picture 11" descr="A close up of a rock&#10;&#10;Description automatically generated">
            <a:extLst>
              <a:ext uri="{FF2B5EF4-FFF2-40B4-BE49-F238E27FC236}">
                <a16:creationId xmlns:a16="http://schemas.microsoft.com/office/drawing/2014/main" id="{D0F075C9-D8BD-F65F-C3A9-6D0E1AFA2D5B}"/>
              </a:ext>
            </a:extLst>
          </p:cNvPr>
          <p:cNvPicPr>
            <a:picLocks noChangeAspect="1"/>
          </p:cNvPicPr>
          <p:nvPr/>
        </p:nvPicPr>
        <p:blipFill>
          <a:blip r:embed="rId8"/>
          <a:stretch>
            <a:fillRect/>
          </a:stretch>
        </p:blipFill>
        <p:spPr>
          <a:xfrm>
            <a:off x="4679368" y="1167809"/>
            <a:ext cx="2071266" cy="2316127"/>
          </a:xfrm>
          <a:prstGeom prst="rect">
            <a:avLst/>
          </a:prstGeom>
        </p:spPr>
      </p:pic>
      <p:pic>
        <p:nvPicPr>
          <p:cNvPr id="13" name="Picture 12" descr="A graph showing a green line&#10;&#10;Description automatically generated">
            <a:extLst>
              <a:ext uri="{FF2B5EF4-FFF2-40B4-BE49-F238E27FC236}">
                <a16:creationId xmlns:a16="http://schemas.microsoft.com/office/drawing/2014/main" id="{4C427C88-6B3B-AA42-E81A-2534561403CC}"/>
              </a:ext>
            </a:extLst>
          </p:cNvPr>
          <p:cNvPicPr>
            <a:picLocks noChangeAspect="1"/>
          </p:cNvPicPr>
          <p:nvPr/>
        </p:nvPicPr>
        <p:blipFill>
          <a:blip r:embed="rId9"/>
          <a:srcRect l="5278" r="5833"/>
          <a:stretch/>
        </p:blipFill>
        <p:spPr>
          <a:xfrm>
            <a:off x="9242915" y="1216543"/>
            <a:ext cx="2835357" cy="1920948"/>
          </a:xfrm>
          <a:prstGeom prst="rect">
            <a:avLst/>
          </a:prstGeom>
        </p:spPr>
      </p:pic>
      <p:sp>
        <p:nvSpPr>
          <p:cNvPr id="14" name="TextBox 13">
            <a:extLst>
              <a:ext uri="{FF2B5EF4-FFF2-40B4-BE49-F238E27FC236}">
                <a16:creationId xmlns:a16="http://schemas.microsoft.com/office/drawing/2014/main" id="{5105180A-B628-41A8-7504-C5ED1655AB4D}"/>
              </a:ext>
            </a:extLst>
          </p:cNvPr>
          <p:cNvSpPr txBox="1"/>
          <p:nvPr/>
        </p:nvSpPr>
        <p:spPr>
          <a:xfrm>
            <a:off x="3303202" y="4133098"/>
            <a:ext cx="2749605" cy="1785104"/>
          </a:xfrm>
          <a:custGeom>
            <a:avLst/>
            <a:gdLst>
              <a:gd name="connsiteX0" fmla="*/ 0 w 2749605"/>
              <a:gd name="connsiteY0" fmla="*/ 0 h 1785104"/>
              <a:gd name="connsiteX1" fmla="*/ 742393 w 2749605"/>
              <a:gd name="connsiteY1" fmla="*/ 0 h 1785104"/>
              <a:gd name="connsiteX2" fmla="*/ 1429795 w 2749605"/>
              <a:gd name="connsiteY2" fmla="*/ 0 h 1785104"/>
              <a:gd name="connsiteX3" fmla="*/ 2062204 w 2749605"/>
              <a:gd name="connsiteY3" fmla="*/ 0 h 1785104"/>
              <a:gd name="connsiteX4" fmla="*/ 2749605 w 2749605"/>
              <a:gd name="connsiteY4" fmla="*/ 0 h 1785104"/>
              <a:gd name="connsiteX5" fmla="*/ 2749605 w 2749605"/>
              <a:gd name="connsiteY5" fmla="*/ 630737 h 1785104"/>
              <a:gd name="connsiteX6" fmla="*/ 2749605 w 2749605"/>
              <a:gd name="connsiteY6" fmla="*/ 1261473 h 1785104"/>
              <a:gd name="connsiteX7" fmla="*/ 2749605 w 2749605"/>
              <a:gd name="connsiteY7" fmla="*/ 1785104 h 1785104"/>
              <a:gd name="connsiteX8" fmla="*/ 2089700 w 2749605"/>
              <a:gd name="connsiteY8" fmla="*/ 1785104 h 1785104"/>
              <a:gd name="connsiteX9" fmla="*/ 1429795 w 2749605"/>
              <a:gd name="connsiteY9" fmla="*/ 1785104 h 1785104"/>
              <a:gd name="connsiteX10" fmla="*/ 824882 w 2749605"/>
              <a:gd name="connsiteY10" fmla="*/ 1785104 h 1785104"/>
              <a:gd name="connsiteX11" fmla="*/ 0 w 2749605"/>
              <a:gd name="connsiteY11" fmla="*/ 1785104 h 1785104"/>
              <a:gd name="connsiteX12" fmla="*/ 0 w 2749605"/>
              <a:gd name="connsiteY12" fmla="*/ 1154367 h 1785104"/>
              <a:gd name="connsiteX13" fmla="*/ 0 w 2749605"/>
              <a:gd name="connsiteY13" fmla="*/ 595035 h 1785104"/>
              <a:gd name="connsiteX14" fmla="*/ 0 w 2749605"/>
              <a:gd name="connsiteY14" fmla="*/ 0 h 178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49605" h="1785104" extrusionOk="0">
                <a:moveTo>
                  <a:pt x="0" y="0"/>
                </a:moveTo>
                <a:cubicBezTo>
                  <a:pt x="191281" y="-32948"/>
                  <a:pt x="509147" y="-13442"/>
                  <a:pt x="742393" y="0"/>
                </a:cubicBezTo>
                <a:cubicBezTo>
                  <a:pt x="975639" y="13442"/>
                  <a:pt x="1249947" y="16974"/>
                  <a:pt x="1429795" y="0"/>
                </a:cubicBezTo>
                <a:cubicBezTo>
                  <a:pt x="1609643" y="-16974"/>
                  <a:pt x="1780120" y="5956"/>
                  <a:pt x="2062204" y="0"/>
                </a:cubicBezTo>
                <a:cubicBezTo>
                  <a:pt x="2344288" y="-5956"/>
                  <a:pt x="2531646" y="18933"/>
                  <a:pt x="2749605" y="0"/>
                </a:cubicBezTo>
                <a:cubicBezTo>
                  <a:pt x="2769581" y="146382"/>
                  <a:pt x="2719603" y="402546"/>
                  <a:pt x="2749605" y="630737"/>
                </a:cubicBezTo>
                <a:cubicBezTo>
                  <a:pt x="2779607" y="858928"/>
                  <a:pt x="2759864" y="1118405"/>
                  <a:pt x="2749605" y="1261473"/>
                </a:cubicBezTo>
                <a:cubicBezTo>
                  <a:pt x="2739346" y="1404541"/>
                  <a:pt x="2728437" y="1620666"/>
                  <a:pt x="2749605" y="1785104"/>
                </a:cubicBezTo>
                <a:cubicBezTo>
                  <a:pt x="2507966" y="1791609"/>
                  <a:pt x="2238938" y="1770257"/>
                  <a:pt x="2089700" y="1785104"/>
                </a:cubicBezTo>
                <a:cubicBezTo>
                  <a:pt x="1940463" y="1799951"/>
                  <a:pt x="1701062" y="1758319"/>
                  <a:pt x="1429795" y="1785104"/>
                </a:cubicBezTo>
                <a:cubicBezTo>
                  <a:pt x="1158528" y="1811889"/>
                  <a:pt x="1057935" y="1812506"/>
                  <a:pt x="824882" y="1785104"/>
                </a:cubicBezTo>
                <a:cubicBezTo>
                  <a:pt x="591829" y="1757702"/>
                  <a:pt x="216782" y="1807981"/>
                  <a:pt x="0" y="1785104"/>
                </a:cubicBezTo>
                <a:cubicBezTo>
                  <a:pt x="-16699" y="1647876"/>
                  <a:pt x="8426" y="1459275"/>
                  <a:pt x="0" y="1154367"/>
                </a:cubicBezTo>
                <a:cubicBezTo>
                  <a:pt x="-8426" y="849459"/>
                  <a:pt x="-24024" y="868375"/>
                  <a:pt x="0" y="595035"/>
                </a:cubicBezTo>
                <a:cubicBezTo>
                  <a:pt x="24024" y="321695"/>
                  <a:pt x="20613" y="231477"/>
                  <a:pt x="0" y="0"/>
                </a:cubicBezTo>
                <a:close/>
              </a:path>
            </a:pathLst>
          </a:custGeom>
          <a:noFill/>
          <a:ln>
            <a:solidFill>
              <a:schemeClr val="accent1">
                <a:lumMod val="40000"/>
                <a:lumOff val="60000"/>
              </a:schemeClr>
            </a:solidFill>
            <a:extLst>
              <a:ext uri="{C807C97D-BFC1-408E-A445-0C87EB9F89A2}">
                <ask:lineSketchStyleProps xmlns:ask="http://schemas.microsoft.com/office/drawing/2018/sketchyshapes" sd="1125932795">
                  <a:prstGeom prst="rect">
                    <a:avLst/>
                  </a:prstGeom>
                  <ask:type>
                    <ask:lineSketchFreehand/>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u="sng">
                <a:solidFill>
                  <a:srgbClr val="173F7E"/>
                </a:solidFill>
              </a:rPr>
              <a:t>Validation Results</a:t>
            </a:r>
            <a:br>
              <a:rPr lang="en-US" sz="1000" b="1"/>
            </a:br>
            <a:endParaRPr lang="en-US" sz="1000"/>
          </a:p>
          <a:p>
            <a:pPr marL="285750" indent="-285750">
              <a:buFont typeface="Arial"/>
              <a:buChar char="•"/>
            </a:pPr>
            <a:r>
              <a:rPr lang="en-US" sz="1000">
                <a:solidFill>
                  <a:srgbClr val="030712"/>
                </a:solidFill>
                <a:ea typeface="+mn-lt"/>
                <a:cs typeface="+mn-lt"/>
              </a:rPr>
              <a:t>Successful testing on 7 new video inputs</a:t>
            </a:r>
            <a:endParaRPr lang="en-US" sz="1000"/>
          </a:p>
          <a:p>
            <a:pPr marL="285750" indent="-285750">
              <a:buFont typeface="Arial"/>
              <a:buChar char="•"/>
            </a:pPr>
            <a:r>
              <a:rPr lang="en-US" sz="1000">
                <a:solidFill>
                  <a:srgbClr val="030712"/>
                </a:solidFill>
                <a:ea typeface="+mn-lt"/>
                <a:cs typeface="+mn-lt"/>
              </a:rPr>
              <a:t>Strong performance on unseen validation images</a:t>
            </a:r>
            <a:endParaRPr lang="en-US" sz="1000"/>
          </a:p>
          <a:p>
            <a:pPr marL="285750" indent="-285750">
              <a:buFont typeface="Arial"/>
              <a:buChar char="•"/>
            </a:pPr>
            <a:r>
              <a:rPr lang="en-US" sz="1000">
                <a:solidFill>
                  <a:srgbClr val="030712"/>
                </a:solidFill>
                <a:ea typeface="+mn-lt"/>
                <a:cs typeface="+mn-lt"/>
              </a:rPr>
              <a:t>Surpassed existing pipeline performance</a:t>
            </a:r>
            <a:endParaRPr lang="en-US" sz="1000"/>
          </a:p>
          <a:p>
            <a:pPr marL="285750" indent="-285750">
              <a:buFont typeface="Arial"/>
              <a:buChar char="•"/>
            </a:pPr>
            <a:r>
              <a:rPr lang="en-US" sz="1000">
                <a:solidFill>
                  <a:srgbClr val="030712"/>
                </a:solidFill>
                <a:ea typeface="+mn-lt"/>
                <a:cs typeface="+mn-lt"/>
              </a:rPr>
              <a:t>Demonstrated robust generalization capabilities</a:t>
            </a:r>
            <a:endParaRPr lang="en-US" sz="1000"/>
          </a:p>
          <a:p>
            <a:pPr marL="285750" indent="-285750">
              <a:buFont typeface="Arial"/>
              <a:buChar char="•"/>
            </a:pPr>
            <a:r>
              <a:rPr lang="en-US" sz="1000">
                <a:solidFill>
                  <a:srgbClr val="030712"/>
                </a:solidFill>
              </a:rPr>
              <a:t>Demonstrated best quality performance for HD input (1920*1080)</a:t>
            </a:r>
          </a:p>
          <a:p>
            <a:endParaRPr lang="en-US" sz="1000" b="1"/>
          </a:p>
        </p:txBody>
      </p:sp>
      <p:sp>
        <p:nvSpPr>
          <p:cNvPr id="15" name="TextBox 14">
            <a:extLst>
              <a:ext uri="{FF2B5EF4-FFF2-40B4-BE49-F238E27FC236}">
                <a16:creationId xmlns:a16="http://schemas.microsoft.com/office/drawing/2014/main" id="{C26CF66A-B208-7F2D-5EBB-D1243FCAE580}"/>
              </a:ext>
            </a:extLst>
          </p:cNvPr>
          <p:cNvSpPr txBox="1"/>
          <p:nvPr/>
        </p:nvSpPr>
        <p:spPr>
          <a:xfrm>
            <a:off x="6333482" y="4133098"/>
            <a:ext cx="2749605" cy="1015663"/>
          </a:xfrm>
          <a:custGeom>
            <a:avLst/>
            <a:gdLst>
              <a:gd name="connsiteX0" fmla="*/ 0 w 2749605"/>
              <a:gd name="connsiteY0" fmla="*/ 0 h 1015663"/>
              <a:gd name="connsiteX1" fmla="*/ 687401 w 2749605"/>
              <a:gd name="connsiteY1" fmla="*/ 0 h 1015663"/>
              <a:gd name="connsiteX2" fmla="*/ 1347306 w 2749605"/>
              <a:gd name="connsiteY2" fmla="*/ 0 h 1015663"/>
              <a:gd name="connsiteX3" fmla="*/ 2034708 w 2749605"/>
              <a:gd name="connsiteY3" fmla="*/ 0 h 1015663"/>
              <a:gd name="connsiteX4" fmla="*/ 2749605 w 2749605"/>
              <a:gd name="connsiteY4" fmla="*/ 0 h 1015663"/>
              <a:gd name="connsiteX5" fmla="*/ 2749605 w 2749605"/>
              <a:gd name="connsiteY5" fmla="*/ 507832 h 1015663"/>
              <a:gd name="connsiteX6" fmla="*/ 2749605 w 2749605"/>
              <a:gd name="connsiteY6" fmla="*/ 1015663 h 1015663"/>
              <a:gd name="connsiteX7" fmla="*/ 2007212 w 2749605"/>
              <a:gd name="connsiteY7" fmla="*/ 1015663 h 1015663"/>
              <a:gd name="connsiteX8" fmla="*/ 1347306 w 2749605"/>
              <a:gd name="connsiteY8" fmla="*/ 1015663 h 1015663"/>
              <a:gd name="connsiteX9" fmla="*/ 687401 w 2749605"/>
              <a:gd name="connsiteY9" fmla="*/ 1015663 h 1015663"/>
              <a:gd name="connsiteX10" fmla="*/ 0 w 2749605"/>
              <a:gd name="connsiteY10" fmla="*/ 1015663 h 1015663"/>
              <a:gd name="connsiteX11" fmla="*/ 0 w 2749605"/>
              <a:gd name="connsiteY11" fmla="*/ 528145 h 1015663"/>
              <a:gd name="connsiteX12" fmla="*/ 0 w 2749605"/>
              <a:gd name="connsiteY12" fmla="*/ 0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9605" h="1015663" extrusionOk="0">
                <a:moveTo>
                  <a:pt x="0" y="0"/>
                </a:moveTo>
                <a:cubicBezTo>
                  <a:pt x="255802" y="-18607"/>
                  <a:pt x="497428" y="20295"/>
                  <a:pt x="687401" y="0"/>
                </a:cubicBezTo>
                <a:cubicBezTo>
                  <a:pt x="877374" y="-20295"/>
                  <a:pt x="1199962" y="125"/>
                  <a:pt x="1347306" y="0"/>
                </a:cubicBezTo>
                <a:cubicBezTo>
                  <a:pt x="1494651" y="-125"/>
                  <a:pt x="1855750" y="-1817"/>
                  <a:pt x="2034708" y="0"/>
                </a:cubicBezTo>
                <a:cubicBezTo>
                  <a:pt x="2213666" y="1817"/>
                  <a:pt x="2512752" y="-32357"/>
                  <a:pt x="2749605" y="0"/>
                </a:cubicBezTo>
                <a:cubicBezTo>
                  <a:pt x="2731773" y="157080"/>
                  <a:pt x="2752517" y="335982"/>
                  <a:pt x="2749605" y="507832"/>
                </a:cubicBezTo>
                <a:cubicBezTo>
                  <a:pt x="2746693" y="679682"/>
                  <a:pt x="2730032" y="836998"/>
                  <a:pt x="2749605" y="1015663"/>
                </a:cubicBezTo>
                <a:cubicBezTo>
                  <a:pt x="2510039" y="993766"/>
                  <a:pt x="2266661" y="1028218"/>
                  <a:pt x="2007212" y="1015663"/>
                </a:cubicBezTo>
                <a:cubicBezTo>
                  <a:pt x="1747763" y="1003108"/>
                  <a:pt x="1592303" y="1029875"/>
                  <a:pt x="1347306" y="1015663"/>
                </a:cubicBezTo>
                <a:cubicBezTo>
                  <a:pt x="1102309" y="1001451"/>
                  <a:pt x="895166" y="1004652"/>
                  <a:pt x="687401" y="1015663"/>
                </a:cubicBezTo>
                <a:cubicBezTo>
                  <a:pt x="479636" y="1026674"/>
                  <a:pt x="198498" y="984379"/>
                  <a:pt x="0" y="1015663"/>
                </a:cubicBezTo>
                <a:cubicBezTo>
                  <a:pt x="-14186" y="800819"/>
                  <a:pt x="12414" y="748871"/>
                  <a:pt x="0" y="528145"/>
                </a:cubicBezTo>
                <a:cubicBezTo>
                  <a:pt x="-12414" y="307419"/>
                  <a:pt x="-22057" y="143005"/>
                  <a:pt x="0" y="0"/>
                </a:cubicBezTo>
                <a:close/>
              </a:path>
            </a:pathLst>
          </a:custGeom>
          <a:noFill/>
          <a:ln>
            <a:solidFill>
              <a:schemeClr val="accent1">
                <a:lumMod val="40000"/>
                <a:lumOff val="60000"/>
              </a:schemeClr>
            </a:solidFill>
            <a:extLst>
              <a:ext uri="{C807C97D-BFC1-408E-A445-0C87EB9F89A2}">
                <ask:lineSketchStyleProps xmlns:ask="http://schemas.microsoft.com/office/drawing/2018/sketchyshapes" sd="3302770757">
                  <a:prstGeom prst="rect">
                    <a:avLst/>
                  </a:prstGeom>
                  <ask:type>
                    <ask:lineSketchFreehand/>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u="sng">
                <a:solidFill>
                  <a:srgbClr val="173F7E"/>
                </a:solidFill>
              </a:rPr>
              <a:t>Final Loss Values</a:t>
            </a:r>
            <a:br>
              <a:rPr lang="en-US" sz="1000" b="1"/>
            </a:br>
            <a:endParaRPr lang="en-US" sz="1000"/>
          </a:p>
          <a:p>
            <a:r>
              <a:rPr lang="en-US" sz="1000">
                <a:solidFill>
                  <a:srgbClr val="030712"/>
                </a:solidFill>
                <a:ea typeface="+mn-lt"/>
                <a:cs typeface="+mn-lt"/>
              </a:rPr>
              <a:t>Discriminator Loss:2.840</a:t>
            </a:r>
            <a:endParaRPr lang="en-US" sz="1000"/>
          </a:p>
          <a:p>
            <a:r>
              <a:rPr lang="en-US" sz="1000">
                <a:solidFill>
                  <a:srgbClr val="030712"/>
                </a:solidFill>
                <a:ea typeface="+mn-lt"/>
                <a:cs typeface="+mn-lt"/>
              </a:rPr>
              <a:t>Generator Loss:1.305</a:t>
            </a:r>
            <a:endParaRPr lang="en-US" sz="1000"/>
          </a:p>
          <a:p>
            <a:r>
              <a:rPr lang="en-US" sz="1000">
                <a:solidFill>
                  <a:srgbClr val="030712"/>
                </a:solidFill>
                <a:ea typeface="+mn-lt"/>
                <a:cs typeface="+mn-lt"/>
              </a:rPr>
              <a:t>Adversarial Loss:0.061</a:t>
            </a:r>
            <a:endParaRPr lang="en-US" sz="1000"/>
          </a:p>
          <a:p>
            <a:pPr algn="ctr"/>
            <a:endParaRPr lang="en-US" sz="1000" b="1"/>
          </a:p>
        </p:txBody>
      </p:sp>
      <p:sp>
        <p:nvSpPr>
          <p:cNvPr id="17" name="TextBox 16">
            <a:extLst>
              <a:ext uri="{FF2B5EF4-FFF2-40B4-BE49-F238E27FC236}">
                <a16:creationId xmlns:a16="http://schemas.microsoft.com/office/drawing/2014/main" id="{FB292190-36D1-44EC-B30E-DEB44A759162}"/>
              </a:ext>
            </a:extLst>
          </p:cNvPr>
          <p:cNvSpPr txBox="1"/>
          <p:nvPr/>
        </p:nvSpPr>
        <p:spPr>
          <a:xfrm>
            <a:off x="9337178" y="4133097"/>
            <a:ext cx="2749605" cy="1323439"/>
          </a:xfrm>
          <a:custGeom>
            <a:avLst/>
            <a:gdLst>
              <a:gd name="connsiteX0" fmla="*/ 0 w 2749605"/>
              <a:gd name="connsiteY0" fmla="*/ 0 h 1323439"/>
              <a:gd name="connsiteX1" fmla="*/ 659905 w 2749605"/>
              <a:gd name="connsiteY1" fmla="*/ 0 h 1323439"/>
              <a:gd name="connsiteX2" fmla="*/ 1292314 w 2749605"/>
              <a:gd name="connsiteY2" fmla="*/ 0 h 1323439"/>
              <a:gd name="connsiteX3" fmla="*/ 1924723 w 2749605"/>
              <a:gd name="connsiteY3" fmla="*/ 0 h 1323439"/>
              <a:gd name="connsiteX4" fmla="*/ 2749605 w 2749605"/>
              <a:gd name="connsiteY4" fmla="*/ 0 h 1323439"/>
              <a:gd name="connsiteX5" fmla="*/ 2749605 w 2749605"/>
              <a:gd name="connsiteY5" fmla="*/ 622016 h 1323439"/>
              <a:gd name="connsiteX6" fmla="*/ 2749605 w 2749605"/>
              <a:gd name="connsiteY6" fmla="*/ 1323439 h 1323439"/>
              <a:gd name="connsiteX7" fmla="*/ 2144692 w 2749605"/>
              <a:gd name="connsiteY7" fmla="*/ 1323439 h 1323439"/>
              <a:gd name="connsiteX8" fmla="*/ 1402299 w 2749605"/>
              <a:gd name="connsiteY8" fmla="*/ 1323439 h 1323439"/>
              <a:gd name="connsiteX9" fmla="*/ 769889 w 2749605"/>
              <a:gd name="connsiteY9" fmla="*/ 1323439 h 1323439"/>
              <a:gd name="connsiteX10" fmla="*/ 0 w 2749605"/>
              <a:gd name="connsiteY10" fmla="*/ 1323439 h 1323439"/>
              <a:gd name="connsiteX11" fmla="*/ 0 w 2749605"/>
              <a:gd name="connsiteY11" fmla="*/ 701423 h 1323439"/>
              <a:gd name="connsiteX12" fmla="*/ 0 w 2749605"/>
              <a:gd name="connsiteY12" fmla="*/ 0 h 132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9605" h="1323439" extrusionOk="0">
                <a:moveTo>
                  <a:pt x="0" y="0"/>
                </a:moveTo>
                <a:cubicBezTo>
                  <a:pt x="291990" y="17957"/>
                  <a:pt x="344649" y="16079"/>
                  <a:pt x="659905" y="0"/>
                </a:cubicBezTo>
                <a:cubicBezTo>
                  <a:pt x="975162" y="-16079"/>
                  <a:pt x="1098460" y="-16294"/>
                  <a:pt x="1292314" y="0"/>
                </a:cubicBezTo>
                <a:cubicBezTo>
                  <a:pt x="1486168" y="16294"/>
                  <a:pt x="1692031" y="8355"/>
                  <a:pt x="1924723" y="0"/>
                </a:cubicBezTo>
                <a:cubicBezTo>
                  <a:pt x="2157415" y="-8355"/>
                  <a:pt x="2450278" y="16121"/>
                  <a:pt x="2749605" y="0"/>
                </a:cubicBezTo>
                <a:cubicBezTo>
                  <a:pt x="2753428" y="154086"/>
                  <a:pt x="2761498" y="408147"/>
                  <a:pt x="2749605" y="622016"/>
                </a:cubicBezTo>
                <a:cubicBezTo>
                  <a:pt x="2737712" y="835885"/>
                  <a:pt x="2720316" y="1133029"/>
                  <a:pt x="2749605" y="1323439"/>
                </a:cubicBezTo>
                <a:cubicBezTo>
                  <a:pt x="2625278" y="1330917"/>
                  <a:pt x="2442402" y="1325314"/>
                  <a:pt x="2144692" y="1323439"/>
                </a:cubicBezTo>
                <a:cubicBezTo>
                  <a:pt x="1846982" y="1321564"/>
                  <a:pt x="1684254" y="1359299"/>
                  <a:pt x="1402299" y="1323439"/>
                </a:cubicBezTo>
                <a:cubicBezTo>
                  <a:pt x="1120344" y="1287579"/>
                  <a:pt x="1014797" y="1313119"/>
                  <a:pt x="769889" y="1323439"/>
                </a:cubicBezTo>
                <a:cubicBezTo>
                  <a:pt x="524981" y="1333760"/>
                  <a:pt x="351866" y="1325830"/>
                  <a:pt x="0" y="1323439"/>
                </a:cubicBezTo>
                <a:cubicBezTo>
                  <a:pt x="-8725" y="1020858"/>
                  <a:pt x="11047" y="893268"/>
                  <a:pt x="0" y="701423"/>
                </a:cubicBezTo>
                <a:cubicBezTo>
                  <a:pt x="-11047" y="509578"/>
                  <a:pt x="-11617" y="313321"/>
                  <a:pt x="0" y="0"/>
                </a:cubicBezTo>
                <a:close/>
              </a:path>
            </a:pathLst>
          </a:custGeom>
          <a:noFill/>
          <a:ln>
            <a:solidFill>
              <a:schemeClr val="accent1">
                <a:lumMod val="40000"/>
                <a:lumOff val="60000"/>
              </a:schemeClr>
            </a:solidFill>
            <a:extLst>
              <a:ext uri="{C807C97D-BFC1-408E-A445-0C87EB9F89A2}">
                <ask:lineSketchStyleProps xmlns:ask="http://schemas.microsoft.com/office/drawing/2018/sketchyshapes" sd="3499211612">
                  <a:prstGeom prst="rect">
                    <a:avLst/>
                  </a:prstGeom>
                  <ask:type>
                    <ask:lineSketchFreehand/>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u="sng">
                <a:solidFill>
                  <a:srgbClr val="173F7E"/>
                </a:solidFill>
              </a:rPr>
              <a:t>Future Enhancements</a:t>
            </a:r>
            <a:br>
              <a:rPr lang="en-US" sz="1000" b="1" u="sng">
                <a:solidFill>
                  <a:srgbClr val="173F7E"/>
                </a:solidFill>
              </a:rPr>
            </a:br>
            <a:endParaRPr lang="en-US" sz="1000" u="sng">
              <a:solidFill>
                <a:srgbClr val="173F7E"/>
              </a:solidFill>
            </a:endParaRPr>
          </a:p>
          <a:p>
            <a:pPr marL="285750" indent="-285750">
              <a:buFont typeface="Arial"/>
              <a:buChar char="•"/>
            </a:pPr>
            <a:r>
              <a:rPr lang="en-US" sz="1000">
                <a:solidFill>
                  <a:srgbClr val="030712"/>
                </a:solidFill>
                <a:ea typeface="+mn-lt"/>
                <a:cs typeface="+mn-lt"/>
              </a:rPr>
              <a:t>Potential for expanded training dataset</a:t>
            </a:r>
            <a:endParaRPr lang="en-US" sz="1000"/>
          </a:p>
          <a:p>
            <a:pPr marL="285750" indent="-285750">
              <a:buFont typeface="Arial"/>
              <a:buChar char="•"/>
            </a:pPr>
            <a:r>
              <a:rPr lang="en-US" sz="1000">
                <a:solidFill>
                  <a:srgbClr val="030712"/>
                </a:solidFill>
                <a:ea typeface="+mn-lt"/>
                <a:cs typeface="+mn-lt"/>
              </a:rPr>
              <a:t>Opportunity to improve edge case handling</a:t>
            </a:r>
            <a:endParaRPr lang="en-US" sz="1000"/>
          </a:p>
          <a:p>
            <a:pPr marL="285750" indent="-285750">
              <a:buFont typeface="Arial"/>
              <a:buChar char="•"/>
            </a:pPr>
            <a:r>
              <a:rPr lang="en-US" sz="1000">
                <a:solidFill>
                  <a:srgbClr val="030712"/>
                </a:solidFill>
                <a:ea typeface="+mn-lt"/>
                <a:cs typeface="+mn-lt"/>
              </a:rPr>
              <a:t>Focus on enhanced generalization</a:t>
            </a:r>
            <a:endParaRPr lang="en-US" sz="1000"/>
          </a:p>
          <a:p>
            <a:pPr marL="285750" indent="-285750">
              <a:buFont typeface="Arial"/>
              <a:buChar char="•"/>
            </a:pPr>
            <a:r>
              <a:rPr lang="en-US" sz="1000">
                <a:solidFill>
                  <a:srgbClr val="030712"/>
                </a:solidFill>
                <a:ea typeface="+mn-lt"/>
                <a:cs typeface="+mn-lt"/>
              </a:rPr>
              <a:t>Real-time deployment optimization</a:t>
            </a:r>
            <a:endParaRPr lang="en-US" sz="1000"/>
          </a:p>
          <a:p>
            <a:endParaRPr lang="en-US" sz="1000" b="1"/>
          </a:p>
        </p:txBody>
      </p:sp>
      <p:sp>
        <p:nvSpPr>
          <p:cNvPr id="18" name="TextBox 17">
            <a:extLst>
              <a:ext uri="{FF2B5EF4-FFF2-40B4-BE49-F238E27FC236}">
                <a16:creationId xmlns:a16="http://schemas.microsoft.com/office/drawing/2014/main" id="{1253238C-7C59-A5E3-832F-B745F1D325D3}"/>
              </a:ext>
            </a:extLst>
          </p:cNvPr>
          <p:cNvSpPr txBox="1"/>
          <p:nvPr/>
        </p:nvSpPr>
        <p:spPr>
          <a:xfrm>
            <a:off x="1601771" y="3527526"/>
            <a:ext cx="103100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u="sng">
                <a:latin typeface="Grandview Display"/>
              </a:rPr>
              <a:t>Top Images – Original &amp; unenhanced images  ||  Bottom Images – Enhanced Image and Video feeds by FUnIE-GAN</a:t>
            </a:r>
          </a:p>
          <a:p>
            <a:pPr algn="l"/>
            <a:endParaRPr lang="en-US" sz="1000" b="1" u="sng"/>
          </a:p>
        </p:txBody>
      </p:sp>
      <p:sp>
        <p:nvSpPr>
          <p:cNvPr id="19" name="TextBox 18">
            <a:extLst>
              <a:ext uri="{FF2B5EF4-FFF2-40B4-BE49-F238E27FC236}">
                <a16:creationId xmlns:a16="http://schemas.microsoft.com/office/drawing/2014/main" id="{529122E4-B9AC-E1AD-3D0B-107E23869DA5}"/>
              </a:ext>
            </a:extLst>
          </p:cNvPr>
          <p:cNvSpPr txBox="1"/>
          <p:nvPr/>
        </p:nvSpPr>
        <p:spPr>
          <a:xfrm>
            <a:off x="9336957" y="3252851"/>
            <a:ext cx="274319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u="sng">
                <a:latin typeface="Grandview Display"/>
              </a:rPr>
              <a:t>Loss Graph</a:t>
            </a:r>
            <a:br>
              <a:rPr lang="en-US" sz="1000" b="1" u="sng">
                <a:latin typeface="Grandview Display"/>
              </a:rPr>
            </a:br>
            <a:r>
              <a:rPr lang="en-US" sz="1000" b="1" u="sng">
                <a:latin typeface="Grandview Display"/>
              </a:rPr>
              <a:t>X axis – represents Each Epoch and Batches</a:t>
            </a:r>
            <a:br>
              <a:rPr lang="en-US" sz="1000" b="1" u="sng">
                <a:latin typeface="Grandview Display"/>
              </a:rPr>
            </a:br>
            <a:r>
              <a:rPr lang="en-US" sz="1000" b="1" u="sng">
                <a:latin typeface="Grandview Display"/>
              </a:rPr>
              <a:t>Y axis – represents Losses for each case</a:t>
            </a:r>
            <a:endParaRPr lang="en-US" sz="1000">
              <a:latin typeface="Grandview Display"/>
            </a:endParaRPr>
          </a:p>
        </p:txBody>
      </p:sp>
      <p:sp>
        <p:nvSpPr>
          <p:cNvPr id="20" name="TextBox 19">
            <a:extLst>
              <a:ext uri="{FF2B5EF4-FFF2-40B4-BE49-F238E27FC236}">
                <a16:creationId xmlns:a16="http://schemas.microsoft.com/office/drawing/2014/main" id="{8DE65A66-1E59-62C1-5EC0-3350C0309C85}"/>
              </a:ext>
            </a:extLst>
          </p:cNvPr>
          <p:cNvSpPr txBox="1"/>
          <p:nvPr/>
        </p:nvSpPr>
        <p:spPr>
          <a:xfrm>
            <a:off x="857491" y="639013"/>
            <a:ext cx="46127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solidFill>
                  <a:srgbClr val="2563EB"/>
                </a:solidFill>
                <a:ea typeface="+mn-lt"/>
                <a:cs typeface="+mn-lt"/>
              </a:rPr>
              <a:t>Training Environment: Intel® i9-9900K CPU, NVIDIA RTX 4070 GPU</a:t>
            </a:r>
            <a:endParaRPr lang="en-US" b="1"/>
          </a:p>
        </p:txBody>
      </p:sp>
      <p:sp>
        <p:nvSpPr>
          <p:cNvPr id="21" name="TextBox 20">
            <a:extLst>
              <a:ext uri="{FF2B5EF4-FFF2-40B4-BE49-F238E27FC236}">
                <a16:creationId xmlns:a16="http://schemas.microsoft.com/office/drawing/2014/main" id="{CB3527C1-5EEB-DE81-7B91-AEE4862C816E}"/>
              </a:ext>
            </a:extLst>
          </p:cNvPr>
          <p:cNvSpPr txBox="1"/>
          <p:nvPr/>
        </p:nvSpPr>
        <p:spPr>
          <a:xfrm>
            <a:off x="361305" y="6088199"/>
            <a:ext cx="958347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u="sng">
                <a:ea typeface="+mn-lt"/>
                <a:cs typeface="+mn-lt"/>
              </a:rPr>
              <a:t>Conclusion</a:t>
            </a:r>
            <a:r>
              <a:rPr lang="en-US" sz="1100" b="1">
                <a:ea typeface="+mn-lt"/>
                <a:cs typeface="+mn-lt"/>
              </a:rPr>
              <a:t>: Model demonstrates excellent real-time performance and deployment feasibility for AUV applications</a:t>
            </a:r>
            <a:endParaRPr lang="en-US" sz="1100" b="1"/>
          </a:p>
        </p:txBody>
      </p:sp>
    </p:spTree>
    <p:extLst>
      <p:ext uri="{BB962C8B-B14F-4D97-AF65-F5344CB8AC3E}">
        <p14:creationId xmlns:p14="http://schemas.microsoft.com/office/powerpoint/2010/main" val="1950209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607A8F9-5F36-85E7-A0AC-CA3E1DBD4F46}"/>
              </a:ext>
            </a:extLst>
          </p:cNvPr>
          <p:cNvSpPr>
            <a:spLocks noGrp="1"/>
          </p:cNvSpPr>
          <p:nvPr>
            <p:ph type="title"/>
          </p:nvPr>
        </p:nvSpPr>
        <p:spPr/>
        <p:txBody>
          <a:bodyPr/>
          <a:lstStyle/>
          <a:p>
            <a:r>
              <a:rPr lang="en-US" sz="2400">
                <a:cs typeface="Arial"/>
              </a:rPr>
              <a:t>Sea-Pix-GAN: Model Performance Results </a:t>
            </a:r>
            <a:endParaRPr lang="en-US" sz="2400" b="0">
              <a:solidFill>
                <a:srgbClr val="000000"/>
              </a:solidFill>
              <a:cs typeface="Arial"/>
            </a:endParaRPr>
          </a:p>
          <a:p>
            <a:endParaRPr lang="en-US" sz="2400" b="0">
              <a:solidFill>
                <a:srgbClr val="000000"/>
              </a:solidFill>
            </a:endParaRPr>
          </a:p>
          <a:p>
            <a:endParaRPr lang="en-US" sz="2400"/>
          </a:p>
        </p:txBody>
      </p:sp>
      <p:sp>
        <p:nvSpPr>
          <p:cNvPr id="5" name="Footer Placeholder 4">
            <a:extLst>
              <a:ext uri="{FF2B5EF4-FFF2-40B4-BE49-F238E27FC236}">
                <a16:creationId xmlns:a16="http://schemas.microsoft.com/office/drawing/2014/main" id="{8F1B69A9-1C94-3536-7258-83D3C1E1DA57}"/>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8FEB7A6B-6775-3EFC-D108-CA1577529F4E}"/>
              </a:ext>
            </a:extLst>
          </p:cNvPr>
          <p:cNvSpPr>
            <a:spLocks noGrp="1"/>
          </p:cNvSpPr>
          <p:nvPr>
            <p:ph type="sldNum" sz="quarter" idx="16"/>
          </p:nvPr>
        </p:nvSpPr>
        <p:spPr/>
        <p:txBody>
          <a:bodyPr/>
          <a:lstStyle/>
          <a:p>
            <a:fld id="{2F63C605-4FC6-46DE-BC90-871762EA3F52}" type="slidenum">
              <a:rPr lang="en-SG" smtClean="0"/>
              <a:pPr/>
              <a:t>13</a:t>
            </a:fld>
            <a:endParaRPr lang="en-SG"/>
          </a:p>
        </p:txBody>
      </p:sp>
      <p:sp>
        <p:nvSpPr>
          <p:cNvPr id="3" name="TextBox 2">
            <a:extLst>
              <a:ext uri="{FF2B5EF4-FFF2-40B4-BE49-F238E27FC236}">
                <a16:creationId xmlns:a16="http://schemas.microsoft.com/office/drawing/2014/main" id="{E4439BFB-05B4-654F-BA8E-B48DF75DAA04}"/>
              </a:ext>
            </a:extLst>
          </p:cNvPr>
          <p:cNvSpPr txBox="1"/>
          <p:nvPr/>
        </p:nvSpPr>
        <p:spPr>
          <a:xfrm>
            <a:off x="818846" y="1116904"/>
            <a:ext cx="4673400" cy="4262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0E0E0E"/>
                </a:solidFill>
                <a:ea typeface="+mn-lt"/>
                <a:cs typeface="+mn-lt"/>
              </a:rPr>
              <a:t>Generator Loss:</a:t>
            </a:r>
            <a:endParaRPr lang="en-US" sz="1100" b="1"/>
          </a:p>
          <a:p>
            <a:pPr marL="171450" indent="-171450">
              <a:buFont typeface="Arial"/>
              <a:buChar char="•"/>
            </a:pPr>
            <a:r>
              <a:rPr lang="en-US" sz="1100">
                <a:solidFill>
                  <a:srgbClr val="0E0E0E"/>
                </a:solidFill>
                <a:ea typeface="+mn-lt"/>
                <a:cs typeface="+mn-lt"/>
              </a:rPr>
              <a:t>Shows a </a:t>
            </a:r>
            <a:r>
              <a:rPr lang="en-US" sz="1100" b="1">
                <a:solidFill>
                  <a:srgbClr val="0E0E0E"/>
                </a:solidFill>
                <a:ea typeface="+mn-lt"/>
                <a:cs typeface="+mn-lt"/>
              </a:rPr>
              <a:t>gradual decrease</a:t>
            </a:r>
            <a:r>
              <a:rPr lang="en-US" sz="1100">
                <a:solidFill>
                  <a:srgbClr val="0E0E0E"/>
                </a:solidFill>
                <a:ea typeface="+mn-lt"/>
                <a:cs typeface="+mn-lt"/>
              </a:rPr>
              <a:t> over the epochs, indicating improved image generation quality.</a:t>
            </a:r>
            <a:endParaRPr lang="en-US" sz="1100">
              <a:solidFill>
                <a:srgbClr val="000000"/>
              </a:solidFill>
              <a:latin typeface="Grandview Display"/>
              <a:cs typeface="Times New Roman"/>
            </a:endParaRPr>
          </a:p>
          <a:p>
            <a:pPr marL="171450" indent="-171450">
              <a:buFont typeface="Arial"/>
              <a:buChar char="•"/>
            </a:pPr>
            <a:r>
              <a:rPr lang="en-US" sz="1100">
                <a:solidFill>
                  <a:srgbClr val="0E0E0E"/>
                </a:solidFill>
                <a:latin typeface="Grandview Display"/>
                <a:cs typeface="Times New Roman"/>
              </a:rPr>
              <a:t>Reflects the model’s ability to minimize reconstruction errors and produce realistic images.</a:t>
            </a:r>
            <a:endParaRPr lang="en-US" sz="1100">
              <a:solidFill>
                <a:srgbClr val="000000"/>
              </a:solidFill>
              <a:latin typeface="Grandview Display"/>
              <a:cs typeface="Times New Roman"/>
            </a:endParaRPr>
          </a:p>
          <a:p>
            <a:pPr marL="171450" indent="-171450">
              <a:buFont typeface="Arial"/>
              <a:buChar char="•"/>
            </a:pPr>
            <a:r>
              <a:rPr lang="en-US" sz="1100">
                <a:solidFill>
                  <a:srgbClr val="0E0E0E"/>
                </a:solidFill>
                <a:latin typeface="Grandview Display"/>
                <a:cs typeface="Times New Roman"/>
              </a:rPr>
              <a:t>Combines </a:t>
            </a:r>
            <a:r>
              <a:rPr lang="en-US" sz="1100" b="1">
                <a:solidFill>
                  <a:srgbClr val="0E0E0E"/>
                </a:solidFill>
                <a:latin typeface="Grandview Display"/>
                <a:cs typeface="Times New Roman"/>
              </a:rPr>
              <a:t>adversarial, L1, and perceptual losses</a:t>
            </a:r>
            <a:r>
              <a:rPr lang="en-US" sz="1100">
                <a:solidFill>
                  <a:srgbClr val="0E0E0E"/>
                </a:solidFill>
                <a:latin typeface="Grandview Display"/>
                <a:cs typeface="Times New Roman"/>
              </a:rPr>
              <a:t> for realism and accuracy.</a:t>
            </a:r>
          </a:p>
          <a:p>
            <a:pPr marL="171450" indent="-171450">
              <a:buFont typeface="Arial"/>
              <a:buChar char="•"/>
            </a:pPr>
            <a:r>
              <a:rPr lang="en-US" sz="1100">
                <a:solidFill>
                  <a:srgbClr val="0E0E0E"/>
                </a:solidFill>
                <a:latin typeface="Grandview Display"/>
                <a:cs typeface="Times New Roman"/>
              </a:rPr>
              <a:t>Perceptual loss with VGG19 features emphasizes </a:t>
            </a:r>
            <a:r>
              <a:rPr lang="en-US" sz="1100" b="1">
                <a:solidFill>
                  <a:srgbClr val="0E0E0E"/>
                </a:solidFill>
                <a:latin typeface="Grandview Display"/>
                <a:cs typeface="Times New Roman"/>
              </a:rPr>
              <a:t>high-level visual quality</a:t>
            </a:r>
            <a:r>
              <a:rPr lang="en-US" sz="1100">
                <a:solidFill>
                  <a:srgbClr val="0E0E0E"/>
                </a:solidFill>
                <a:latin typeface="Grandview Display"/>
                <a:cs typeface="Times New Roman"/>
              </a:rPr>
              <a:t>.</a:t>
            </a:r>
            <a:endParaRPr lang="en-US" sz="1100"/>
          </a:p>
          <a:p>
            <a:pPr marL="171450" indent="-171450">
              <a:buFont typeface="Arial"/>
              <a:buChar char="•"/>
            </a:pPr>
            <a:endParaRPr lang="en-US" sz="1100" b="1">
              <a:solidFill>
                <a:srgbClr val="0E0E0E"/>
              </a:solidFill>
              <a:latin typeface="Grandview Display"/>
              <a:cs typeface="Times New Roman"/>
            </a:endParaRPr>
          </a:p>
          <a:p>
            <a:r>
              <a:rPr lang="en-US" sz="1100" b="1">
                <a:solidFill>
                  <a:srgbClr val="0E0E0E"/>
                </a:solidFill>
                <a:latin typeface="Grandview Display"/>
                <a:cs typeface="Times New Roman"/>
              </a:rPr>
              <a:t>Discriminator</a:t>
            </a:r>
            <a:r>
              <a:rPr lang="en-US" sz="1100" b="1">
                <a:solidFill>
                  <a:srgbClr val="0E0E0E"/>
                </a:solidFill>
                <a:ea typeface="+mn-lt"/>
                <a:cs typeface="+mn-lt"/>
              </a:rPr>
              <a:t> Loss:</a:t>
            </a:r>
            <a:endParaRPr lang="en-US" sz="1100" b="1"/>
          </a:p>
          <a:p>
            <a:pPr marL="171450" indent="-171450">
              <a:buFont typeface="Arial"/>
              <a:buChar char="•"/>
            </a:pPr>
            <a:r>
              <a:rPr lang="en-US" sz="1100">
                <a:solidFill>
                  <a:srgbClr val="0E0E0E"/>
                </a:solidFill>
                <a:ea typeface="+mn-lt"/>
                <a:cs typeface="+mn-lt"/>
              </a:rPr>
              <a:t>Exhibits </a:t>
            </a:r>
            <a:r>
              <a:rPr lang="en-US" sz="1100" b="1">
                <a:solidFill>
                  <a:srgbClr val="0E0E0E"/>
                </a:solidFill>
                <a:ea typeface="+mn-lt"/>
                <a:cs typeface="+mn-lt"/>
              </a:rPr>
              <a:t>fluctuations</a:t>
            </a:r>
            <a:r>
              <a:rPr lang="en-US" sz="1100">
                <a:solidFill>
                  <a:srgbClr val="0E0E0E"/>
                </a:solidFill>
                <a:ea typeface="+mn-lt"/>
                <a:cs typeface="+mn-lt"/>
              </a:rPr>
              <a:t> due to adversarial training dynamics, adjusting to generated outputs.</a:t>
            </a:r>
            <a:endParaRPr lang="en-US" sz="1100"/>
          </a:p>
          <a:p>
            <a:pPr marL="171450" indent="-171450">
              <a:buFont typeface="Arial"/>
              <a:buChar char="•"/>
            </a:pPr>
            <a:r>
              <a:rPr lang="en-US" sz="1100">
                <a:solidFill>
                  <a:srgbClr val="0E0E0E"/>
                </a:solidFill>
                <a:ea typeface="+mn-lt"/>
                <a:cs typeface="+mn-lt"/>
              </a:rPr>
              <a:t>Indicates the model’s capability to distinguish real from generated images using binary cross-entropy.</a:t>
            </a:r>
            <a:endParaRPr lang="en-US" sz="1100"/>
          </a:p>
          <a:p>
            <a:pPr marL="171450" indent="-171450">
              <a:buFont typeface="Arial"/>
              <a:buChar char="•"/>
            </a:pPr>
            <a:endParaRPr lang="en-US" sz="1100">
              <a:solidFill>
                <a:srgbClr val="0E0E0E"/>
              </a:solidFill>
              <a:latin typeface="Grandview Display"/>
              <a:cs typeface="Times New Roman"/>
            </a:endParaRPr>
          </a:p>
          <a:p>
            <a:r>
              <a:rPr lang="en-US" sz="1100" b="1">
                <a:solidFill>
                  <a:srgbClr val="0E0E0E"/>
                </a:solidFill>
                <a:latin typeface="Grandview Display"/>
                <a:cs typeface="Times New Roman"/>
              </a:rPr>
              <a:t>Early</a:t>
            </a:r>
            <a:r>
              <a:rPr lang="en-US" sz="1100" b="1">
                <a:solidFill>
                  <a:srgbClr val="0E0E0E"/>
                </a:solidFill>
                <a:ea typeface="+mn-lt"/>
                <a:cs typeface="+mn-lt"/>
              </a:rPr>
              <a:t> Stopping:</a:t>
            </a:r>
            <a:endParaRPr lang="en-US" sz="1100" b="1"/>
          </a:p>
          <a:p>
            <a:pPr marL="171450" indent="-171450">
              <a:buFont typeface="Arial"/>
              <a:buChar char="•"/>
            </a:pPr>
            <a:r>
              <a:rPr lang="en-US" sz="1100">
                <a:solidFill>
                  <a:srgbClr val="0E0E0E"/>
                </a:solidFill>
                <a:ea typeface="+mn-lt"/>
                <a:cs typeface="+mn-lt"/>
              </a:rPr>
              <a:t>Triggered at </a:t>
            </a:r>
            <a:r>
              <a:rPr lang="en-US" sz="1100" b="1">
                <a:solidFill>
                  <a:srgbClr val="0E0E0E"/>
                </a:solidFill>
                <a:ea typeface="+mn-lt"/>
                <a:cs typeface="+mn-lt"/>
              </a:rPr>
              <a:t>30 epochs</a:t>
            </a:r>
            <a:r>
              <a:rPr lang="en-US" sz="1100">
                <a:solidFill>
                  <a:srgbClr val="0E0E0E"/>
                </a:solidFill>
                <a:ea typeface="+mn-lt"/>
                <a:cs typeface="+mn-lt"/>
              </a:rPr>
              <a:t>, ensuring training halts when no significant improvements are observed.</a:t>
            </a:r>
            <a:endParaRPr lang="en-US" sz="1100"/>
          </a:p>
          <a:p>
            <a:endParaRPr lang="en-US" sz="1100">
              <a:solidFill>
                <a:srgbClr val="0E0E0E"/>
              </a:solidFill>
              <a:latin typeface="Grandview Display"/>
              <a:cs typeface="Times New Roman"/>
            </a:endParaRPr>
          </a:p>
          <a:p>
            <a:r>
              <a:rPr lang="en-US" sz="1100" b="1">
                <a:solidFill>
                  <a:srgbClr val="0E0E0E"/>
                </a:solidFill>
                <a:latin typeface="Grandview Display"/>
                <a:cs typeface="Times New Roman"/>
              </a:rPr>
              <a:t>Loss</a:t>
            </a:r>
            <a:r>
              <a:rPr lang="en-US" sz="1100" b="1">
                <a:solidFill>
                  <a:srgbClr val="0E0E0E"/>
                </a:solidFill>
                <a:ea typeface="+mn-lt"/>
                <a:cs typeface="+mn-lt"/>
              </a:rPr>
              <a:t> Analysis:</a:t>
            </a:r>
            <a:endParaRPr lang="en-US" sz="1100" b="1"/>
          </a:p>
          <a:p>
            <a:pPr marL="171450" indent="-171450">
              <a:buFont typeface="Arial"/>
              <a:buChar char="•"/>
            </a:pPr>
            <a:r>
              <a:rPr lang="en-US" sz="1100">
                <a:solidFill>
                  <a:srgbClr val="0E0E0E"/>
                </a:solidFill>
                <a:ea typeface="+mn-lt"/>
                <a:cs typeface="+mn-lt"/>
              </a:rPr>
              <a:t>The combined losses indicate </a:t>
            </a:r>
            <a:r>
              <a:rPr lang="en-US" sz="1100" b="1">
                <a:solidFill>
                  <a:srgbClr val="0E0E0E"/>
                </a:solidFill>
                <a:ea typeface="+mn-lt"/>
                <a:cs typeface="+mn-lt"/>
              </a:rPr>
              <a:t>convergence</a:t>
            </a:r>
            <a:r>
              <a:rPr lang="en-US" sz="1100">
                <a:solidFill>
                  <a:srgbClr val="0E0E0E"/>
                </a:solidFill>
                <a:ea typeface="+mn-lt"/>
                <a:cs typeface="+mn-lt"/>
              </a:rPr>
              <a:t> towards achieving both adversarial realism and image quality.</a:t>
            </a:r>
            <a:endParaRPr lang="en-US" sz="1100"/>
          </a:p>
          <a:p>
            <a:pPr marL="285750" indent="-285750">
              <a:buFont typeface="Arial"/>
              <a:buChar char="•"/>
            </a:pPr>
            <a:endParaRPr lang="en-US" sz="1100"/>
          </a:p>
        </p:txBody>
      </p:sp>
      <p:sp>
        <p:nvSpPr>
          <p:cNvPr id="8" name="TextBox 7">
            <a:extLst>
              <a:ext uri="{FF2B5EF4-FFF2-40B4-BE49-F238E27FC236}">
                <a16:creationId xmlns:a16="http://schemas.microsoft.com/office/drawing/2014/main" id="{8E49D0C4-9074-CC64-BC19-524A20C33C9F}"/>
              </a:ext>
            </a:extLst>
          </p:cNvPr>
          <p:cNvSpPr txBox="1"/>
          <p:nvPr/>
        </p:nvSpPr>
        <p:spPr>
          <a:xfrm>
            <a:off x="5510306" y="3441532"/>
            <a:ext cx="4562668"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0E0E0E"/>
                </a:solidFill>
              </a:rPr>
              <a:t>Observations</a:t>
            </a:r>
          </a:p>
          <a:p>
            <a:pPr marL="171450" indent="-171450">
              <a:buFont typeface="Arial"/>
              <a:buChar char="•"/>
            </a:pPr>
            <a:r>
              <a:rPr lang="en-US" sz="1100">
                <a:solidFill>
                  <a:srgbClr val="0E0E0E"/>
                </a:solidFill>
              </a:rPr>
              <a:t>Generator’s Stability: The generator loss variability indicates that it was effective in producing realistic images for some batches but struggled with others.</a:t>
            </a:r>
          </a:p>
          <a:p>
            <a:pPr marL="171450" indent="-171450">
              <a:buFont typeface="Arial"/>
              <a:buChar char="•"/>
            </a:pPr>
            <a:r>
              <a:rPr lang="en-US" sz="1100">
                <a:solidFill>
                  <a:srgbClr val="0E0E0E"/>
                </a:solidFill>
              </a:rPr>
              <a:t>Discriminator’s Consistency: The discriminator maintained consistent output, </a:t>
            </a:r>
            <a:r>
              <a:rPr lang="en-US" sz="1100" err="1">
                <a:solidFill>
                  <a:srgbClr val="0E0E0E"/>
                </a:solidFill>
              </a:rPr>
              <a:t>signalling</a:t>
            </a:r>
            <a:r>
              <a:rPr lang="en-US" sz="1100">
                <a:solidFill>
                  <a:srgbClr val="0E0E0E"/>
                </a:solidFill>
              </a:rPr>
              <a:t> that it was able to reliably classify real versus generated images.</a:t>
            </a:r>
          </a:p>
        </p:txBody>
      </p:sp>
      <p:pic>
        <p:nvPicPr>
          <p:cNvPr id="11" name="Picture 10" descr="A graph with a line&#10;&#10;Description automatically generated">
            <a:extLst>
              <a:ext uri="{FF2B5EF4-FFF2-40B4-BE49-F238E27FC236}">
                <a16:creationId xmlns:a16="http://schemas.microsoft.com/office/drawing/2014/main" id="{8747C7F3-2AD3-7F4D-16D5-DB2A00517997}"/>
              </a:ext>
            </a:extLst>
          </p:cNvPr>
          <p:cNvPicPr>
            <a:picLocks noChangeAspect="1"/>
          </p:cNvPicPr>
          <p:nvPr/>
        </p:nvPicPr>
        <p:blipFill>
          <a:blip r:embed="rId3"/>
          <a:stretch>
            <a:fillRect/>
          </a:stretch>
        </p:blipFill>
        <p:spPr>
          <a:xfrm>
            <a:off x="5489509" y="793730"/>
            <a:ext cx="5396204" cy="2650192"/>
          </a:xfrm>
          <a:prstGeom prst="rect">
            <a:avLst/>
          </a:prstGeom>
        </p:spPr>
      </p:pic>
      <p:pic>
        <p:nvPicPr>
          <p:cNvPr id="15" name="Picture 14">
            <a:extLst>
              <a:ext uri="{FF2B5EF4-FFF2-40B4-BE49-F238E27FC236}">
                <a16:creationId xmlns:a16="http://schemas.microsoft.com/office/drawing/2014/main" id="{134288DA-8AB0-72C8-0751-9EEFCB4E27CB}"/>
              </a:ext>
            </a:extLst>
          </p:cNvPr>
          <p:cNvPicPr>
            <a:picLocks noChangeAspect="1"/>
          </p:cNvPicPr>
          <p:nvPr/>
        </p:nvPicPr>
        <p:blipFill>
          <a:blip r:embed="rId4"/>
          <a:stretch>
            <a:fillRect/>
          </a:stretch>
        </p:blipFill>
        <p:spPr>
          <a:xfrm>
            <a:off x="1085344" y="5310772"/>
            <a:ext cx="2838450" cy="1406697"/>
          </a:xfrm>
          <a:prstGeom prst="rect">
            <a:avLst/>
          </a:prstGeom>
        </p:spPr>
      </p:pic>
      <p:pic>
        <p:nvPicPr>
          <p:cNvPr id="16" name="Picture 15">
            <a:extLst>
              <a:ext uri="{FF2B5EF4-FFF2-40B4-BE49-F238E27FC236}">
                <a16:creationId xmlns:a16="http://schemas.microsoft.com/office/drawing/2014/main" id="{3F81B31D-4FEB-EEF9-0A9F-0729B72A4389}"/>
              </a:ext>
            </a:extLst>
          </p:cNvPr>
          <p:cNvPicPr>
            <a:picLocks noChangeAspect="1"/>
          </p:cNvPicPr>
          <p:nvPr/>
        </p:nvPicPr>
        <p:blipFill>
          <a:blip r:embed="rId5"/>
          <a:stretch>
            <a:fillRect/>
          </a:stretch>
        </p:blipFill>
        <p:spPr>
          <a:xfrm>
            <a:off x="5511611" y="4889990"/>
            <a:ext cx="4394205" cy="1457465"/>
          </a:xfrm>
          <a:prstGeom prst="rect">
            <a:avLst/>
          </a:prstGeom>
        </p:spPr>
      </p:pic>
    </p:spTree>
    <p:extLst>
      <p:ext uri="{BB962C8B-B14F-4D97-AF65-F5344CB8AC3E}">
        <p14:creationId xmlns:p14="http://schemas.microsoft.com/office/powerpoint/2010/main" val="3475362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ABD8F-C118-8393-B46C-1995CFD144A0}"/>
              </a:ext>
            </a:extLst>
          </p:cNvPr>
          <p:cNvSpPr>
            <a:spLocks noGrp="1"/>
          </p:cNvSpPr>
          <p:nvPr>
            <p:ph type="title"/>
          </p:nvPr>
        </p:nvSpPr>
        <p:spPr>
          <a:xfrm>
            <a:off x="871186" y="312140"/>
            <a:ext cx="8800551" cy="545561"/>
          </a:xfrm>
        </p:spPr>
        <p:txBody>
          <a:bodyPr>
            <a:normAutofit/>
          </a:bodyPr>
          <a:lstStyle/>
          <a:p>
            <a:r>
              <a:rPr lang="en-US" sz="2400" err="1">
                <a:ea typeface="+mj-lt"/>
                <a:cs typeface="+mj-lt"/>
              </a:rPr>
              <a:t>DeepSESR</a:t>
            </a:r>
            <a:r>
              <a:rPr lang="en-US" sz="2400">
                <a:ea typeface="+mj-lt"/>
                <a:cs typeface="+mj-lt"/>
              </a:rPr>
              <a:t>: Model Performance Results </a:t>
            </a:r>
            <a:endParaRPr lang="en-US" sz="2400" b="0">
              <a:solidFill>
                <a:srgbClr val="000000"/>
              </a:solidFill>
              <a:ea typeface="+mj-lt"/>
              <a:cs typeface="+mj-lt"/>
            </a:endParaRPr>
          </a:p>
          <a:p>
            <a:endParaRPr lang="en-US" sz="2400" b="0">
              <a:solidFill>
                <a:srgbClr val="000000"/>
              </a:solidFill>
              <a:ea typeface="+mj-lt"/>
              <a:cs typeface="+mj-lt"/>
            </a:endParaRPr>
          </a:p>
          <a:p>
            <a:endParaRPr lang="en-US" sz="2400"/>
          </a:p>
        </p:txBody>
      </p:sp>
      <p:sp>
        <p:nvSpPr>
          <p:cNvPr id="5" name="Footer Placeholder 4">
            <a:extLst>
              <a:ext uri="{FF2B5EF4-FFF2-40B4-BE49-F238E27FC236}">
                <a16:creationId xmlns:a16="http://schemas.microsoft.com/office/drawing/2014/main" id="{8F1B69A9-1C94-3536-7258-83D3C1E1DA57}"/>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8FEB7A6B-6775-3EFC-D108-CA1577529F4E}"/>
              </a:ext>
            </a:extLst>
          </p:cNvPr>
          <p:cNvSpPr>
            <a:spLocks noGrp="1"/>
          </p:cNvSpPr>
          <p:nvPr>
            <p:ph type="sldNum" sz="quarter" idx="16"/>
          </p:nvPr>
        </p:nvSpPr>
        <p:spPr/>
        <p:txBody>
          <a:bodyPr/>
          <a:lstStyle/>
          <a:p>
            <a:fld id="{2F63C605-4FC6-46DE-BC90-871762EA3F52}" type="slidenum">
              <a:rPr lang="en-SG" smtClean="0"/>
              <a:pPr/>
              <a:t>14</a:t>
            </a:fld>
            <a:endParaRPr lang="en-SG"/>
          </a:p>
        </p:txBody>
      </p:sp>
      <p:pic>
        <p:nvPicPr>
          <p:cNvPr id="7" name="Picture 6">
            <a:extLst>
              <a:ext uri="{FF2B5EF4-FFF2-40B4-BE49-F238E27FC236}">
                <a16:creationId xmlns:a16="http://schemas.microsoft.com/office/drawing/2014/main" id="{64BC20D7-1932-0266-E217-66E8BC717D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5698" y="1115573"/>
            <a:ext cx="2656960" cy="2059729"/>
          </a:xfrm>
          <a:prstGeom prst="rect">
            <a:avLst/>
          </a:prstGeom>
        </p:spPr>
      </p:pic>
      <p:pic>
        <p:nvPicPr>
          <p:cNvPr id="9" name="Picture 8">
            <a:extLst>
              <a:ext uri="{FF2B5EF4-FFF2-40B4-BE49-F238E27FC236}">
                <a16:creationId xmlns:a16="http://schemas.microsoft.com/office/drawing/2014/main" id="{82A7A19C-7708-6EBA-7C28-3135734386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5422" y="1046510"/>
            <a:ext cx="5522074" cy="2192180"/>
          </a:xfrm>
          <a:prstGeom prst="rect">
            <a:avLst/>
          </a:prstGeom>
        </p:spPr>
      </p:pic>
      <p:sp>
        <p:nvSpPr>
          <p:cNvPr id="10" name="TextBox 9">
            <a:extLst>
              <a:ext uri="{FF2B5EF4-FFF2-40B4-BE49-F238E27FC236}">
                <a16:creationId xmlns:a16="http://schemas.microsoft.com/office/drawing/2014/main" id="{3C3723D5-297E-69E3-1648-705652305D4D}"/>
              </a:ext>
            </a:extLst>
          </p:cNvPr>
          <p:cNvSpPr txBox="1"/>
          <p:nvPr/>
        </p:nvSpPr>
        <p:spPr>
          <a:xfrm>
            <a:off x="7305849" y="3495005"/>
            <a:ext cx="2963918" cy="2169825"/>
          </a:xfrm>
          <a:prstGeom prst="rect">
            <a:avLst/>
          </a:prstGeom>
          <a:noFill/>
        </p:spPr>
        <p:txBody>
          <a:bodyPr wrap="square" rtlCol="0">
            <a:spAutoFit/>
          </a:bodyPr>
          <a:lstStyle/>
          <a:p>
            <a:r>
              <a:rPr lang="en-MY" sz="900" b="1" u="sng"/>
              <a:t>Training Summary</a:t>
            </a:r>
          </a:p>
          <a:p>
            <a:pPr marL="171450" indent="-171450">
              <a:buFont typeface="Arial" panose="020B0604020202020204" pitchFamily="34" charset="0"/>
              <a:buChar char="•"/>
            </a:pPr>
            <a:r>
              <a:rPr lang="en-MY" sz="900"/>
              <a:t>Total epochs trained: 37</a:t>
            </a:r>
          </a:p>
          <a:p>
            <a:pPr marL="171450" indent="-171450">
              <a:buFont typeface="Arial" panose="020B0604020202020204" pitchFamily="34" charset="0"/>
              <a:buChar char="•"/>
            </a:pPr>
            <a:r>
              <a:rPr lang="en-MY" sz="900"/>
              <a:t>Initial training loss: 0.1149</a:t>
            </a:r>
          </a:p>
          <a:p>
            <a:pPr marL="171450" indent="-171450">
              <a:buFont typeface="Arial" panose="020B0604020202020204" pitchFamily="34" charset="0"/>
              <a:buChar char="•"/>
            </a:pPr>
            <a:r>
              <a:rPr lang="en-MY" sz="900"/>
              <a:t>Final training loss: 0.0614</a:t>
            </a:r>
          </a:p>
          <a:p>
            <a:pPr marL="171450" indent="-171450">
              <a:buFont typeface="Arial" panose="020B0604020202020204" pitchFamily="34" charset="0"/>
              <a:buChar char="•"/>
            </a:pPr>
            <a:r>
              <a:rPr lang="en-MY" sz="900"/>
              <a:t>Best training loss: 0.0614 at epoch 37</a:t>
            </a:r>
          </a:p>
          <a:p>
            <a:endParaRPr lang="en-MY" sz="900"/>
          </a:p>
          <a:p>
            <a:r>
              <a:rPr lang="en-MY" sz="900" b="1" u="sng"/>
              <a:t>Validation Metrics:</a:t>
            </a:r>
          </a:p>
          <a:p>
            <a:pPr marL="171450" indent="-171450">
              <a:buFont typeface="Arial" panose="020B0604020202020204" pitchFamily="34" charset="0"/>
              <a:buChar char="•"/>
            </a:pPr>
            <a:r>
              <a:rPr lang="en-MY" sz="900"/>
              <a:t>Initial validation loss: 0.0928</a:t>
            </a:r>
          </a:p>
          <a:p>
            <a:pPr marL="171450" indent="-171450">
              <a:buFont typeface="Arial" panose="020B0604020202020204" pitchFamily="34" charset="0"/>
              <a:buChar char="•"/>
            </a:pPr>
            <a:r>
              <a:rPr lang="en-MY" sz="900"/>
              <a:t>Final validation loss: 0.0741</a:t>
            </a:r>
          </a:p>
          <a:p>
            <a:pPr marL="171450" indent="-171450">
              <a:buFont typeface="Arial" panose="020B0604020202020204" pitchFamily="34" charset="0"/>
              <a:buChar char="•"/>
            </a:pPr>
            <a:r>
              <a:rPr lang="en-MY" sz="900"/>
              <a:t>Best validation loss: 0.0739 at epoch 32</a:t>
            </a:r>
          </a:p>
          <a:p>
            <a:r>
              <a:rPr lang="en-MY" sz="900" b="1" u="sng"/>
              <a:t>Convergence Analysis </a:t>
            </a:r>
          </a:p>
          <a:p>
            <a:pPr marL="171450" indent="-171450">
              <a:buFont typeface="Arial" panose="020B0604020202020204" pitchFamily="34" charset="0"/>
              <a:buChar char="•"/>
            </a:pPr>
            <a:r>
              <a:rPr lang="en-MY" sz="900"/>
              <a:t>Loss stability (last 5 epochs): 0.000413</a:t>
            </a:r>
          </a:p>
          <a:p>
            <a:pPr marL="171450" indent="-171450">
              <a:buFont typeface="Arial" panose="020B0604020202020204" pitchFamily="34" charset="0"/>
              <a:buChar char="•"/>
            </a:pPr>
            <a:r>
              <a:rPr lang="en-MY" sz="900"/>
              <a:t>Validation loss stability: 0.000363</a:t>
            </a:r>
          </a:p>
          <a:p>
            <a:endParaRPr lang="en-MY" sz="900"/>
          </a:p>
          <a:p>
            <a:r>
              <a:rPr lang="en-MY" sz="900"/>
              <a:t>Total loss improvement: </a:t>
            </a:r>
            <a:r>
              <a:rPr lang="en-MY" sz="900" b="1"/>
              <a:t>46.56%</a:t>
            </a:r>
          </a:p>
        </p:txBody>
      </p:sp>
      <p:sp>
        <p:nvSpPr>
          <p:cNvPr id="13" name="TextBox 12">
            <a:extLst>
              <a:ext uri="{FF2B5EF4-FFF2-40B4-BE49-F238E27FC236}">
                <a16:creationId xmlns:a16="http://schemas.microsoft.com/office/drawing/2014/main" id="{81A330FE-8ECF-A22D-4766-08C3FCA4FB17}"/>
              </a:ext>
            </a:extLst>
          </p:cNvPr>
          <p:cNvSpPr txBox="1"/>
          <p:nvPr/>
        </p:nvSpPr>
        <p:spPr>
          <a:xfrm>
            <a:off x="1461456" y="3477546"/>
            <a:ext cx="2919389" cy="2585323"/>
          </a:xfrm>
          <a:prstGeom prst="rect">
            <a:avLst/>
          </a:prstGeom>
          <a:noFill/>
        </p:spPr>
        <p:txBody>
          <a:bodyPr wrap="square" rtlCol="0">
            <a:spAutoFit/>
          </a:bodyPr>
          <a:lstStyle/>
          <a:p>
            <a:r>
              <a:rPr lang="en-MY" sz="900" b="1" u="sng"/>
              <a:t>Training Dynamics:</a:t>
            </a:r>
          </a:p>
          <a:p>
            <a:pPr marL="171450" indent="-171450">
              <a:buFont typeface="Arial" panose="020B0604020202020204" pitchFamily="34" charset="0"/>
              <a:buChar char="•"/>
            </a:pPr>
            <a:r>
              <a:rPr lang="en-MY" sz="900"/>
              <a:t>Rapid initial improvement in first 5 epochs</a:t>
            </a:r>
          </a:p>
          <a:p>
            <a:pPr marL="171450" indent="-171450">
              <a:buFont typeface="Arial" panose="020B0604020202020204" pitchFamily="34" charset="0"/>
              <a:buChar char="•"/>
            </a:pPr>
            <a:r>
              <a:rPr lang="en-MY" sz="900"/>
              <a:t>Steady progression with gradual loss reduction</a:t>
            </a:r>
          </a:p>
          <a:p>
            <a:pPr marL="171450" indent="-171450">
              <a:buFont typeface="Arial" panose="020B0604020202020204" pitchFamily="34" charset="0"/>
              <a:buChar char="•"/>
            </a:pPr>
            <a:r>
              <a:rPr lang="en-MY" sz="900"/>
              <a:t>Training loss consistently decreased throughout</a:t>
            </a:r>
          </a:p>
          <a:p>
            <a:pPr marL="171450" indent="-171450">
              <a:buFont typeface="Arial" panose="020B0604020202020204" pitchFamily="34" charset="0"/>
              <a:buChar char="•"/>
            </a:pPr>
            <a:r>
              <a:rPr lang="en-MY" sz="900"/>
              <a:t>Strong early learning phase followed by fine-tuning</a:t>
            </a:r>
          </a:p>
          <a:p>
            <a:pPr marL="171450" indent="-171450">
              <a:buFontTx/>
              <a:buChar char="-"/>
            </a:pPr>
            <a:endParaRPr lang="en-MY" sz="900"/>
          </a:p>
          <a:p>
            <a:r>
              <a:rPr lang="en-MY" sz="900" b="1" u="sng"/>
              <a:t>Key Observations:</a:t>
            </a:r>
          </a:p>
          <a:p>
            <a:pPr marL="171450" indent="-171450">
              <a:buFont typeface="Arial" panose="020B0604020202020204" pitchFamily="34" charset="0"/>
              <a:buChar char="•"/>
            </a:pPr>
            <a:r>
              <a:rPr lang="en-MY" sz="900"/>
              <a:t>Fast initial convergence</a:t>
            </a:r>
          </a:p>
          <a:p>
            <a:pPr marL="171450" indent="-171450">
              <a:buFont typeface="Arial" panose="020B0604020202020204" pitchFamily="34" charset="0"/>
              <a:buChar char="•"/>
            </a:pPr>
            <a:r>
              <a:rPr lang="en-MY" sz="900"/>
              <a:t>Good overall improvement (46.56%)</a:t>
            </a:r>
          </a:p>
          <a:p>
            <a:pPr marL="171450" indent="-171450">
              <a:buFont typeface="Arial" panose="020B0604020202020204" pitchFamily="34" charset="0"/>
              <a:buChar char="•"/>
            </a:pPr>
            <a:r>
              <a:rPr lang="en-MY" sz="900"/>
              <a:t>Slight overfitting trend after epoch 32</a:t>
            </a:r>
          </a:p>
          <a:p>
            <a:pPr marL="171450" indent="-171450">
              <a:buFont typeface="Arial" panose="020B0604020202020204" pitchFamily="34" charset="0"/>
              <a:buChar char="•"/>
            </a:pPr>
            <a:r>
              <a:rPr lang="en-MY" sz="900"/>
              <a:t>Very stable final epochs (low stability metrics)</a:t>
            </a:r>
          </a:p>
          <a:p>
            <a:pPr marL="171450" indent="-171450">
              <a:buFontTx/>
              <a:buChar char="-"/>
            </a:pPr>
            <a:endParaRPr lang="en-MY" sz="900"/>
          </a:p>
          <a:p>
            <a:r>
              <a:rPr lang="en-MY" sz="900" b="1" u="sng"/>
              <a:t>Recommendations</a:t>
            </a:r>
            <a:r>
              <a:rPr lang="en-MY" sz="900"/>
              <a:t>:</a:t>
            </a:r>
          </a:p>
          <a:p>
            <a:pPr marL="171450" indent="-171450">
              <a:buFont typeface="Arial" panose="020B0604020202020204" pitchFamily="34" charset="0"/>
              <a:buChar char="•"/>
            </a:pPr>
            <a:r>
              <a:rPr lang="en-MY" sz="900"/>
              <a:t>Consider early stopping at epoch 32</a:t>
            </a:r>
          </a:p>
          <a:p>
            <a:pPr marL="171450" indent="-171450">
              <a:buFont typeface="Arial" panose="020B0604020202020204" pitchFamily="34" charset="0"/>
              <a:buChar char="•"/>
            </a:pPr>
            <a:r>
              <a:rPr lang="en-MY" sz="900"/>
              <a:t>Monitor validation/training ratio</a:t>
            </a:r>
          </a:p>
          <a:p>
            <a:pPr marL="171450" indent="-171450">
              <a:buFont typeface="Arial" panose="020B0604020202020204" pitchFamily="34" charset="0"/>
              <a:buChar char="•"/>
            </a:pPr>
            <a:r>
              <a:rPr lang="en-MY" sz="900"/>
              <a:t>Potential for shorter training duration</a:t>
            </a:r>
          </a:p>
          <a:p>
            <a:pPr marL="171450" indent="-171450">
              <a:buFont typeface="Arial" panose="020B0604020202020204" pitchFamily="34" charset="0"/>
              <a:buChar char="•"/>
            </a:pPr>
            <a:r>
              <a:rPr lang="en-MY" sz="900"/>
              <a:t>Could benefit from regularization after epoch 25</a:t>
            </a:r>
          </a:p>
          <a:p>
            <a:endParaRPr lang="en-MY" sz="900"/>
          </a:p>
        </p:txBody>
      </p:sp>
      <p:sp>
        <p:nvSpPr>
          <p:cNvPr id="14" name="TextBox 13">
            <a:extLst>
              <a:ext uri="{FF2B5EF4-FFF2-40B4-BE49-F238E27FC236}">
                <a16:creationId xmlns:a16="http://schemas.microsoft.com/office/drawing/2014/main" id="{6E1ADCDF-A8DC-BF4A-9FC9-2C6919AA4B50}"/>
              </a:ext>
            </a:extLst>
          </p:cNvPr>
          <p:cNvSpPr txBox="1"/>
          <p:nvPr/>
        </p:nvSpPr>
        <p:spPr>
          <a:xfrm>
            <a:off x="4683117" y="3457913"/>
            <a:ext cx="2825768" cy="2862322"/>
          </a:xfrm>
          <a:prstGeom prst="rect">
            <a:avLst/>
          </a:prstGeom>
          <a:noFill/>
        </p:spPr>
        <p:txBody>
          <a:bodyPr wrap="square" rtlCol="0">
            <a:spAutoFit/>
          </a:bodyPr>
          <a:lstStyle/>
          <a:p>
            <a:r>
              <a:rPr lang="en-MY" sz="900" b="1" u="sng"/>
              <a:t>Important Metrics: </a:t>
            </a:r>
          </a:p>
          <a:p>
            <a:endParaRPr lang="en-MY" sz="900" b="1" u="sng"/>
          </a:p>
          <a:p>
            <a:r>
              <a:rPr lang="en-MY" sz="900"/>
              <a:t>Initial 	 →        Final Values</a:t>
            </a:r>
          </a:p>
          <a:p>
            <a:r>
              <a:rPr lang="en-MY" sz="900"/>
              <a:t>Training:   0.1149	 →        0.0614 (-46.56%)</a:t>
            </a:r>
          </a:p>
          <a:p>
            <a:r>
              <a:rPr lang="en-MY" sz="900"/>
              <a:t>Validation: 0.0928 	 →        0.0741 (-20.15%)</a:t>
            </a:r>
          </a:p>
          <a:p>
            <a:endParaRPr lang="en-MY" sz="900"/>
          </a:p>
          <a:p>
            <a:r>
              <a:rPr lang="en-MY" sz="900" b="1" u="sng"/>
              <a:t>Model Stability:</a:t>
            </a:r>
          </a:p>
          <a:p>
            <a:pPr marL="171450" indent="-171450">
              <a:buFont typeface="Arial" panose="020B0604020202020204" pitchFamily="34" charset="0"/>
              <a:buChar char="•"/>
            </a:pPr>
            <a:r>
              <a:rPr lang="en-MY" sz="900"/>
              <a:t>Very stable final convergence (0.000413)</a:t>
            </a:r>
          </a:p>
          <a:p>
            <a:pPr marL="171450" indent="-171450">
              <a:buFont typeface="Arial" panose="020B0604020202020204" pitchFamily="34" charset="0"/>
              <a:buChar char="•"/>
            </a:pPr>
            <a:r>
              <a:rPr lang="en-MY" sz="900"/>
              <a:t>Consistent validation performance</a:t>
            </a:r>
          </a:p>
          <a:p>
            <a:pPr marL="171450" indent="-171450">
              <a:buFont typeface="Arial" panose="020B0604020202020204" pitchFamily="34" charset="0"/>
              <a:buChar char="•"/>
            </a:pPr>
            <a:r>
              <a:rPr lang="en-MY" sz="900"/>
              <a:t>Small oscillations in later epochs</a:t>
            </a:r>
          </a:p>
          <a:p>
            <a:pPr marL="171450" indent="-171450">
              <a:buFont typeface="Arial" panose="020B0604020202020204" pitchFamily="34" charset="0"/>
              <a:buChar char="•"/>
            </a:pPr>
            <a:r>
              <a:rPr lang="en-MY" sz="900"/>
              <a:t>Good generalization up to epoch 32</a:t>
            </a:r>
          </a:p>
          <a:p>
            <a:endParaRPr lang="en-MY" sz="900"/>
          </a:p>
          <a:p>
            <a:r>
              <a:rPr lang="en-MY" sz="900" b="1" u="sng"/>
              <a:t>Optimization Success:</a:t>
            </a:r>
            <a:endParaRPr lang="en-MY" sz="900"/>
          </a:p>
          <a:p>
            <a:pPr marL="171450" indent="-171450">
              <a:buFont typeface="Arial" panose="020B0604020202020204" pitchFamily="34" charset="0"/>
              <a:buChar char="•"/>
            </a:pPr>
            <a:r>
              <a:rPr lang="en-MY" sz="900"/>
              <a:t>Met training objectives</a:t>
            </a:r>
          </a:p>
          <a:p>
            <a:pPr marL="171450" indent="-171450">
              <a:buFont typeface="Arial" panose="020B0604020202020204" pitchFamily="34" charset="0"/>
              <a:buChar char="•"/>
            </a:pPr>
            <a:r>
              <a:rPr lang="en-MY" sz="900"/>
              <a:t>Achieved significant improvement</a:t>
            </a:r>
          </a:p>
          <a:p>
            <a:pPr marL="171450" indent="-171450">
              <a:buFont typeface="Arial" panose="020B0604020202020204" pitchFamily="34" charset="0"/>
              <a:buChar char="•"/>
            </a:pPr>
            <a:r>
              <a:rPr lang="en-MY" sz="900"/>
              <a:t>Maintained stable learning</a:t>
            </a:r>
          </a:p>
          <a:p>
            <a:pPr marL="171450" indent="-171450">
              <a:buFont typeface="Arial" panose="020B0604020202020204" pitchFamily="34" charset="0"/>
              <a:buChar char="•"/>
            </a:pPr>
            <a:r>
              <a:rPr lang="en-MY" sz="900"/>
              <a:t>Good balance of performance vs. overfitting</a:t>
            </a:r>
          </a:p>
          <a:p>
            <a:endParaRPr lang="en-MY" sz="900"/>
          </a:p>
          <a:p>
            <a:endParaRPr lang="en-MY" sz="900"/>
          </a:p>
          <a:p>
            <a:endParaRPr lang="en-MY" sz="900" b="1" u="sng"/>
          </a:p>
        </p:txBody>
      </p:sp>
      <p:pic>
        <p:nvPicPr>
          <p:cNvPr id="16" name="Picture 15">
            <a:extLst>
              <a:ext uri="{FF2B5EF4-FFF2-40B4-BE49-F238E27FC236}">
                <a16:creationId xmlns:a16="http://schemas.microsoft.com/office/drawing/2014/main" id="{0288C14B-18E6-CBB8-1766-48E607514F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2770" y="3436827"/>
            <a:ext cx="2179342" cy="306470"/>
          </a:xfrm>
          <a:prstGeom prst="rect">
            <a:avLst/>
          </a:prstGeom>
        </p:spPr>
      </p:pic>
      <p:pic>
        <p:nvPicPr>
          <p:cNvPr id="18" name="Picture 17">
            <a:extLst>
              <a:ext uri="{FF2B5EF4-FFF2-40B4-BE49-F238E27FC236}">
                <a16:creationId xmlns:a16="http://schemas.microsoft.com/office/drawing/2014/main" id="{96115534-D887-E3D4-D3D6-958E57E749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62769" y="3103596"/>
            <a:ext cx="2166579" cy="304675"/>
          </a:xfrm>
          <a:prstGeom prst="rect">
            <a:avLst/>
          </a:prstGeom>
        </p:spPr>
      </p:pic>
      <p:pic>
        <p:nvPicPr>
          <p:cNvPr id="20" name="Picture 19">
            <a:extLst>
              <a:ext uri="{FF2B5EF4-FFF2-40B4-BE49-F238E27FC236}">
                <a16:creationId xmlns:a16="http://schemas.microsoft.com/office/drawing/2014/main" id="{728D50B2-4223-9FCE-CF9D-83AF5CE292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62769" y="2787883"/>
            <a:ext cx="2166579" cy="304675"/>
          </a:xfrm>
          <a:prstGeom prst="rect">
            <a:avLst/>
          </a:prstGeom>
        </p:spPr>
      </p:pic>
      <p:pic>
        <p:nvPicPr>
          <p:cNvPr id="22" name="Picture 21">
            <a:extLst>
              <a:ext uri="{FF2B5EF4-FFF2-40B4-BE49-F238E27FC236}">
                <a16:creationId xmlns:a16="http://schemas.microsoft.com/office/drawing/2014/main" id="{E7A0770A-A32F-4EAD-F29F-62A8D05878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2771" y="2480276"/>
            <a:ext cx="2166579" cy="304675"/>
          </a:xfrm>
          <a:prstGeom prst="rect">
            <a:avLst/>
          </a:prstGeom>
        </p:spPr>
      </p:pic>
      <p:pic>
        <p:nvPicPr>
          <p:cNvPr id="24" name="Picture 23">
            <a:extLst>
              <a:ext uri="{FF2B5EF4-FFF2-40B4-BE49-F238E27FC236}">
                <a16:creationId xmlns:a16="http://schemas.microsoft.com/office/drawing/2014/main" id="{A1319B55-9172-0134-FC5E-4DEB854D8D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62455" y="3759447"/>
            <a:ext cx="2179342" cy="300328"/>
          </a:xfrm>
          <a:prstGeom prst="rect">
            <a:avLst/>
          </a:prstGeom>
        </p:spPr>
      </p:pic>
      <p:pic>
        <p:nvPicPr>
          <p:cNvPr id="26" name="Picture 25">
            <a:extLst>
              <a:ext uri="{FF2B5EF4-FFF2-40B4-BE49-F238E27FC236}">
                <a16:creationId xmlns:a16="http://schemas.microsoft.com/office/drawing/2014/main" id="{1F63457A-049A-6B60-4036-2EBFBB4E530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9662455" y="4078896"/>
            <a:ext cx="2179342" cy="300328"/>
          </a:xfrm>
          <a:prstGeom prst="rect">
            <a:avLst/>
          </a:prstGeom>
        </p:spPr>
      </p:pic>
      <p:pic>
        <p:nvPicPr>
          <p:cNvPr id="28" name="Picture 27">
            <a:extLst>
              <a:ext uri="{FF2B5EF4-FFF2-40B4-BE49-F238E27FC236}">
                <a16:creationId xmlns:a16="http://schemas.microsoft.com/office/drawing/2014/main" id="{AA51BF52-BFF5-0778-1449-F191B73F65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9664885" y="4406972"/>
            <a:ext cx="2176912" cy="306128"/>
          </a:xfrm>
          <a:prstGeom prst="rect">
            <a:avLst/>
          </a:prstGeom>
        </p:spPr>
      </p:pic>
      <p:pic>
        <p:nvPicPr>
          <p:cNvPr id="30" name="Picture 29">
            <a:extLst>
              <a:ext uri="{FF2B5EF4-FFF2-40B4-BE49-F238E27FC236}">
                <a16:creationId xmlns:a16="http://schemas.microsoft.com/office/drawing/2014/main" id="{294FEC53-6106-C4CB-AE95-C485A90D3AE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V="1">
            <a:off x="9662454" y="5080848"/>
            <a:ext cx="2184013" cy="307127"/>
          </a:xfrm>
          <a:prstGeom prst="rect">
            <a:avLst/>
          </a:prstGeom>
        </p:spPr>
      </p:pic>
      <p:pic>
        <p:nvPicPr>
          <p:cNvPr id="32" name="Picture 31">
            <a:extLst>
              <a:ext uri="{FF2B5EF4-FFF2-40B4-BE49-F238E27FC236}">
                <a16:creationId xmlns:a16="http://schemas.microsoft.com/office/drawing/2014/main" id="{13D442C3-5F42-4118-7FD9-85007D81670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V="1">
            <a:off x="9662455" y="4751293"/>
            <a:ext cx="2166893" cy="304719"/>
          </a:xfrm>
          <a:prstGeom prst="rect">
            <a:avLst/>
          </a:prstGeom>
        </p:spPr>
      </p:pic>
    </p:spTree>
    <p:extLst>
      <p:ext uri="{BB962C8B-B14F-4D97-AF65-F5344CB8AC3E}">
        <p14:creationId xmlns:p14="http://schemas.microsoft.com/office/powerpoint/2010/main" val="131276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BFAB-6179-1C33-93D8-90658D4FFC32}"/>
              </a:ext>
            </a:extLst>
          </p:cNvPr>
          <p:cNvSpPr>
            <a:spLocks noGrp="1"/>
          </p:cNvSpPr>
          <p:nvPr>
            <p:ph type="title"/>
          </p:nvPr>
        </p:nvSpPr>
        <p:spPr>
          <a:xfrm>
            <a:off x="829343" y="286275"/>
            <a:ext cx="8800551" cy="545561"/>
          </a:xfrm>
        </p:spPr>
        <p:txBody>
          <a:bodyPr>
            <a:normAutofit/>
          </a:bodyPr>
          <a:lstStyle/>
          <a:p>
            <a:r>
              <a:rPr lang="en-US" sz="2400">
                <a:cs typeface="Arial"/>
              </a:rPr>
              <a:t>LDS-Net: Model Performance Results </a:t>
            </a:r>
            <a:endParaRPr lang="en-US" sz="2400" b="0">
              <a:solidFill>
                <a:srgbClr val="000000"/>
              </a:solidFill>
              <a:cs typeface="Arial"/>
            </a:endParaRPr>
          </a:p>
          <a:p>
            <a:endParaRPr lang="en-US" sz="2400" b="0">
              <a:solidFill>
                <a:srgbClr val="000000"/>
              </a:solidFill>
              <a:cs typeface="Arial"/>
            </a:endParaRPr>
          </a:p>
          <a:p>
            <a:endParaRPr lang="en-US" sz="2400" b="0">
              <a:solidFill>
                <a:srgbClr val="000000"/>
              </a:solidFill>
              <a:cs typeface="Arial"/>
            </a:endParaRPr>
          </a:p>
        </p:txBody>
      </p:sp>
      <p:sp>
        <p:nvSpPr>
          <p:cNvPr id="4" name="Date Placeholder 3">
            <a:extLst>
              <a:ext uri="{FF2B5EF4-FFF2-40B4-BE49-F238E27FC236}">
                <a16:creationId xmlns:a16="http://schemas.microsoft.com/office/drawing/2014/main" id="{B386F9C3-A62F-D5CE-18B6-371D7E2F6D59}"/>
              </a:ext>
            </a:extLst>
          </p:cNvPr>
          <p:cNvSpPr>
            <a:spLocks noGrp="1"/>
          </p:cNvSpPr>
          <p:nvPr>
            <p:ph type="dt" sz="half" idx="14"/>
          </p:nvPr>
        </p:nvSpPr>
        <p:spPr/>
        <p:txBody>
          <a:bodyPr/>
          <a:lstStyle/>
          <a:p>
            <a:r>
              <a:rPr lang="en-US"/>
              <a:t>(Total Slides=5) &lt;Project code, file name, version&gt;</a:t>
            </a:r>
            <a:endParaRPr lang="en-SG"/>
          </a:p>
        </p:txBody>
      </p:sp>
      <p:sp>
        <p:nvSpPr>
          <p:cNvPr id="5" name="Footer Placeholder 4">
            <a:extLst>
              <a:ext uri="{FF2B5EF4-FFF2-40B4-BE49-F238E27FC236}">
                <a16:creationId xmlns:a16="http://schemas.microsoft.com/office/drawing/2014/main" id="{8BDBBE3D-0B1E-6CE8-D831-60A6926068D2}"/>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3AF63F3A-3D5C-91F4-8DD4-90FD0945F10C}"/>
              </a:ext>
            </a:extLst>
          </p:cNvPr>
          <p:cNvSpPr>
            <a:spLocks noGrp="1"/>
          </p:cNvSpPr>
          <p:nvPr>
            <p:ph type="sldNum" sz="quarter" idx="16"/>
          </p:nvPr>
        </p:nvSpPr>
        <p:spPr/>
        <p:txBody>
          <a:bodyPr/>
          <a:lstStyle/>
          <a:p>
            <a:fld id="{2F63C605-4FC6-46DE-BC90-871762EA3F52}" type="slidenum">
              <a:rPr lang="en-SG" smtClean="0"/>
              <a:pPr/>
              <a:t>15</a:t>
            </a:fld>
            <a:endParaRPr lang="en-SG"/>
          </a:p>
        </p:txBody>
      </p:sp>
      <p:pic>
        <p:nvPicPr>
          <p:cNvPr id="3" name="Picture 2" descr="A graph with blue lines and a white background&#10;&#10;Description automatically generated">
            <a:extLst>
              <a:ext uri="{FF2B5EF4-FFF2-40B4-BE49-F238E27FC236}">
                <a16:creationId xmlns:a16="http://schemas.microsoft.com/office/drawing/2014/main" id="{4C078421-E084-74BA-7470-77A0EE65D7AD}"/>
              </a:ext>
            </a:extLst>
          </p:cNvPr>
          <p:cNvPicPr>
            <a:picLocks noChangeAspect="1"/>
          </p:cNvPicPr>
          <p:nvPr/>
        </p:nvPicPr>
        <p:blipFill>
          <a:blip r:embed="rId3"/>
          <a:stretch>
            <a:fillRect/>
          </a:stretch>
        </p:blipFill>
        <p:spPr>
          <a:xfrm>
            <a:off x="2660918" y="1718861"/>
            <a:ext cx="2922455" cy="1859557"/>
          </a:xfrm>
          <a:prstGeom prst="rect">
            <a:avLst/>
          </a:prstGeom>
        </p:spPr>
      </p:pic>
      <p:pic>
        <p:nvPicPr>
          <p:cNvPr id="9" name="Picture 8" descr="A close-up of a sea urchin&#10;&#10;Description automatically generated">
            <a:extLst>
              <a:ext uri="{FF2B5EF4-FFF2-40B4-BE49-F238E27FC236}">
                <a16:creationId xmlns:a16="http://schemas.microsoft.com/office/drawing/2014/main" id="{68A823DF-B972-F727-B16E-1DEF86844A20}"/>
              </a:ext>
            </a:extLst>
          </p:cNvPr>
          <p:cNvPicPr>
            <a:picLocks noChangeAspect="1"/>
          </p:cNvPicPr>
          <p:nvPr/>
        </p:nvPicPr>
        <p:blipFill>
          <a:blip r:embed="rId4"/>
          <a:stretch>
            <a:fillRect/>
          </a:stretch>
        </p:blipFill>
        <p:spPr>
          <a:xfrm>
            <a:off x="8791689" y="1536222"/>
            <a:ext cx="3045707" cy="1462835"/>
          </a:xfrm>
          <a:prstGeom prst="rect">
            <a:avLst/>
          </a:prstGeom>
        </p:spPr>
      </p:pic>
      <p:sp>
        <p:nvSpPr>
          <p:cNvPr id="12" name="TextBox 11">
            <a:extLst>
              <a:ext uri="{FF2B5EF4-FFF2-40B4-BE49-F238E27FC236}">
                <a16:creationId xmlns:a16="http://schemas.microsoft.com/office/drawing/2014/main" id="{0AD3642A-1DC3-8031-EED8-70DFC887E7EF}"/>
              </a:ext>
            </a:extLst>
          </p:cNvPr>
          <p:cNvSpPr txBox="1"/>
          <p:nvPr/>
        </p:nvSpPr>
        <p:spPr>
          <a:xfrm>
            <a:off x="5853629" y="4329628"/>
            <a:ext cx="2743200"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MSE (Mean Squared Error) over test image set </a:t>
            </a:r>
            <a:r>
              <a:rPr lang="en-US" sz="1100"/>
              <a:t>:</a:t>
            </a:r>
          </a:p>
          <a:p>
            <a:pPr marL="171450" indent="-171450">
              <a:buFont typeface="Arial"/>
              <a:buChar char="•"/>
            </a:pPr>
            <a:r>
              <a:rPr lang="en-US" sz="1100"/>
              <a:t>The histogram indicates that most of the images have a </a:t>
            </a:r>
            <a:r>
              <a:rPr lang="en-US" sz="1100" b="1"/>
              <a:t>low MSE</a:t>
            </a:r>
            <a:r>
              <a:rPr lang="en-US" sz="1100"/>
              <a:t> value, clustered between </a:t>
            </a:r>
            <a:r>
              <a:rPr lang="en-US" sz="1100" b="1"/>
              <a:t>0.00 and 0.02</a:t>
            </a:r>
            <a:r>
              <a:rPr lang="en-US" sz="1100"/>
              <a:t>, with very few images exceeding 0.05.</a:t>
            </a:r>
          </a:p>
          <a:p>
            <a:pPr marL="171450" indent="-171450">
              <a:buFont typeface="Arial"/>
              <a:buChar char="•"/>
            </a:pPr>
            <a:r>
              <a:rPr lang="en-US" sz="1100"/>
              <a:t>This suggests that the enhanced images, on average, </a:t>
            </a:r>
            <a:r>
              <a:rPr lang="en-US" sz="1100" b="1"/>
              <a:t>deviate minimally from the ground truth</a:t>
            </a:r>
            <a:r>
              <a:rPr lang="en-US" sz="1100"/>
              <a:t>, indicating good performance for most images.</a:t>
            </a:r>
          </a:p>
        </p:txBody>
      </p:sp>
      <p:sp>
        <p:nvSpPr>
          <p:cNvPr id="14" name="TextBox 13">
            <a:extLst>
              <a:ext uri="{FF2B5EF4-FFF2-40B4-BE49-F238E27FC236}">
                <a16:creationId xmlns:a16="http://schemas.microsoft.com/office/drawing/2014/main" id="{17A8F616-6615-BA35-2CE7-C8E44E1C90E7}"/>
              </a:ext>
            </a:extLst>
          </p:cNvPr>
          <p:cNvSpPr txBox="1"/>
          <p:nvPr/>
        </p:nvSpPr>
        <p:spPr>
          <a:xfrm>
            <a:off x="3025967" y="1327533"/>
            <a:ext cx="221071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u="sng">
                <a:solidFill>
                  <a:srgbClr val="173F7E"/>
                </a:solidFill>
                <a:ea typeface="+mn-lt"/>
                <a:cs typeface="+mn-lt"/>
              </a:rPr>
              <a:t>Validation Matrix </a:t>
            </a:r>
            <a:endParaRPr lang="en-US" sz="1100" b="1" u="sng">
              <a:solidFill>
                <a:srgbClr val="173F7E"/>
              </a:solidFill>
            </a:endParaRPr>
          </a:p>
        </p:txBody>
      </p:sp>
      <p:pic>
        <p:nvPicPr>
          <p:cNvPr id="15" name="Picture 14" descr="A graph of a distribution of mse&#10;&#10;Description automatically generated">
            <a:extLst>
              <a:ext uri="{FF2B5EF4-FFF2-40B4-BE49-F238E27FC236}">
                <a16:creationId xmlns:a16="http://schemas.microsoft.com/office/drawing/2014/main" id="{A6B4A61A-8911-7133-FCF8-07CFE134D634}"/>
              </a:ext>
            </a:extLst>
          </p:cNvPr>
          <p:cNvPicPr>
            <a:picLocks noChangeAspect="1"/>
          </p:cNvPicPr>
          <p:nvPr/>
        </p:nvPicPr>
        <p:blipFill>
          <a:blip r:embed="rId5"/>
          <a:stretch>
            <a:fillRect/>
          </a:stretch>
        </p:blipFill>
        <p:spPr>
          <a:xfrm>
            <a:off x="5852883" y="1714614"/>
            <a:ext cx="2524354" cy="2354626"/>
          </a:xfrm>
          <a:prstGeom prst="rect">
            <a:avLst/>
          </a:prstGeom>
        </p:spPr>
      </p:pic>
      <p:sp>
        <p:nvSpPr>
          <p:cNvPr id="16" name="TextBox 15">
            <a:extLst>
              <a:ext uri="{FF2B5EF4-FFF2-40B4-BE49-F238E27FC236}">
                <a16:creationId xmlns:a16="http://schemas.microsoft.com/office/drawing/2014/main" id="{03B9CB7E-531C-4F94-160E-2B0FDA8E95DD}"/>
              </a:ext>
            </a:extLst>
          </p:cNvPr>
          <p:cNvSpPr txBox="1"/>
          <p:nvPr/>
        </p:nvSpPr>
        <p:spPr>
          <a:xfrm>
            <a:off x="6009701" y="1281628"/>
            <a:ext cx="221071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u="sng">
                <a:solidFill>
                  <a:srgbClr val="173F7E"/>
                </a:solidFill>
                <a:ea typeface="+mn-lt"/>
                <a:cs typeface="+mn-lt"/>
              </a:rPr>
              <a:t>Evaluation with Test Image set </a:t>
            </a:r>
            <a:endParaRPr lang="en-US" sz="1100" b="1" u="sng">
              <a:solidFill>
                <a:srgbClr val="173F7E"/>
              </a:solidFill>
            </a:endParaRPr>
          </a:p>
        </p:txBody>
      </p:sp>
      <p:sp>
        <p:nvSpPr>
          <p:cNvPr id="17" name="TextBox 16">
            <a:extLst>
              <a:ext uri="{FF2B5EF4-FFF2-40B4-BE49-F238E27FC236}">
                <a16:creationId xmlns:a16="http://schemas.microsoft.com/office/drawing/2014/main" id="{60A10BB1-0970-E17F-E6B3-C72AEAF51049}"/>
              </a:ext>
            </a:extLst>
          </p:cNvPr>
          <p:cNvSpPr txBox="1"/>
          <p:nvPr/>
        </p:nvSpPr>
        <p:spPr>
          <a:xfrm>
            <a:off x="2842351" y="3888954"/>
            <a:ext cx="2743200"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Loss </a:t>
            </a:r>
            <a:r>
              <a:rPr lang="en-US" sz="1100" b="1">
                <a:ea typeface="+mn-lt"/>
                <a:cs typeface="+mn-lt"/>
              </a:rPr>
              <a:t>or mean Squared Error</a:t>
            </a:r>
            <a:r>
              <a:rPr lang="en-US" sz="1100" b="1">
                <a:solidFill>
                  <a:srgbClr val="000000"/>
                </a:solidFill>
                <a:ea typeface="+mn-lt"/>
                <a:cs typeface="+mn-lt"/>
              </a:rPr>
              <a:t> (MSE) </a:t>
            </a:r>
            <a:r>
              <a:rPr lang="en-US" sz="1100" b="1"/>
              <a:t>vs Epoch</a:t>
            </a:r>
            <a:r>
              <a:rPr lang="en-US" sz="1100"/>
              <a:t>:</a:t>
            </a:r>
          </a:p>
          <a:p>
            <a:pPr marL="171450" indent="-171450">
              <a:buFont typeface="Arial"/>
              <a:buChar char="•"/>
            </a:pPr>
            <a:r>
              <a:rPr lang="en-US" sz="1100"/>
              <a:t>Both the training and validation losses show a </a:t>
            </a:r>
            <a:r>
              <a:rPr lang="en-US" sz="1100" b="1"/>
              <a:t>decreasing trend</a:t>
            </a:r>
            <a:r>
              <a:rPr lang="en-US" sz="1100"/>
              <a:t> over the epochs, which indicate that the model is </a:t>
            </a:r>
            <a:r>
              <a:rPr lang="en-US" sz="1100" b="1"/>
              <a:t>learning effectively</a:t>
            </a:r>
            <a:r>
              <a:rPr lang="en-US" sz="1100"/>
              <a:t>.</a:t>
            </a:r>
          </a:p>
          <a:p>
            <a:pPr marL="171450" indent="-171450">
              <a:buFont typeface="Arial"/>
              <a:buChar char="•"/>
            </a:pPr>
            <a:r>
              <a:rPr lang="en-US" sz="1100"/>
              <a:t>Validation loss is lower than the training loss after initial epochs, </a:t>
            </a:r>
            <a:r>
              <a:rPr lang="en-US" sz="1100" b="1"/>
              <a:t>indicating good generalization and absence of overfitting</a:t>
            </a:r>
            <a:r>
              <a:rPr lang="en-US" sz="1100"/>
              <a:t>.</a:t>
            </a:r>
          </a:p>
          <a:p>
            <a:endParaRPr lang="en-US" sz="1100"/>
          </a:p>
        </p:txBody>
      </p:sp>
      <p:sp>
        <p:nvSpPr>
          <p:cNvPr id="18" name="TextBox 17">
            <a:extLst>
              <a:ext uri="{FF2B5EF4-FFF2-40B4-BE49-F238E27FC236}">
                <a16:creationId xmlns:a16="http://schemas.microsoft.com/office/drawing/2014/main" id="{0C44C581-2471-9606-1A67-E4EA38BFD30C}"/>
              </a:ext>
            </a:extLst>
          </p:cNvPr>
          <p:cNvSpPr txBox="1"/>
          <p:nvPr/>
        </p:nvSpPr>
        <p:spPr>
          <a:xfrm>
            <a:off x="8690472" y="1199000"/>
            <a:ext cx="32481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u="sng">
                <a:solidFill>
                  <a:srgbClr val="173F7E"/>
                </a:solidFill>
                <a:ea typeface="+mn-lt"/>
                <a:cs typeface="+mn-lt"/>
              </a:rPr>
              <a:t>Visual Comparison of Original Vs Enhanced Image</a:t>
            </a:r>
            <a:endParaRPr lang="en-US" sz="1100" b="1" u="sng">
              <a:solidFill>
                <a:srgbClr val="173F7E"/>
              </a:solidFill>
            </a:endParaRPr>
          </a:p>
        </p:txBody>
      </p:sp>
      <p:sp>
        <p:nvSpPr>
          <p:cNvPr id="20" name="TextBox 19">
            <a:extLst>
              <a:ext uri="{FF2B5EF4-FFF2-40B4-BE49-F238E27FC236}">
                <a16:creationId xmlns:a16="http://schemas.microsoft.com/office/drawing/2014/main" id="{9E0D3BC6-22DF-3168-AC05-C6D780A696C1}"/>
              </a:ext>
            </a:extLst>
          </p:cNvPr>
          <p:cNvSpPr txBox="1"/>
          <p:nvPr/>
        </p:nvSpPr>
        <p:spPr>
          <a:xfrm>
            <a:off x="8800641" y="4549964"/>
            <a:ext cx="2743200"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100">
                <a:ea typeface="+mn-lt"/>
                <a:cs typeface="+mn-lt"/>
              </a:rPr>
              <a:t>The visual comparison of the original versus enhanced images demonstrates an </a:t>
            </a:r>
            <a:r>
              <a:rPr lang="en-US" sz="1100" b="1">
                <a:ea typeface="+mn-lt"/>
                <a:cs typeface="+mn-lt"/>
              </a:rPr>
              <a:t>improvement</a:t>
            </a:r>
            <a:r>
              <a:rPr lang="en-US" sz="1100">
                <a:ea typeface="+mn-lt"/>
                <a:cs typeface="+mn-lt"/>
              </a:rPr>
              <a:t> in </a:t>
            </a:r>
            <a:r>
              <a:rPr lang="en-US" sz="1100" b="1">
                <a:ea typeface="+mn-lt"/>
                <a:cs typeface="+mn-lt"/>
              </a:rPr>
              <a:t>overall image quality</a:t>
            </a:r>
            <a:r>
              <a:rPr lang="en-US" sz="1100">
                <a:ea typeface="+mn-lt"/>
                <a:cs typeface="+mn-lt"/>
              </a:rPr>
              <a:t> and </a:t>
            </a:r>
            <a:r>
              <a:rPr lang="en-US" sz="1100" b="1">
                <a:ea typeface="+mn-lt"/>
                <a:cs typeface="+mn-lt"/>
              </a:rPr>
              <a:t>fine details</a:t>
            </a:r>
            <a:r>
              <a:rPr lang="en-US" sz="1100">
                <a:ea typeface="+mn-lt"/>
                <a:cs typeface="+mn-lt"/>
              </a:rPr>
              <a:t>, as intended by the LDS-Net model</a:t>
            </a:r>
          </a:p>
          <a:p>
            <a:pPr marL="171450" indent="-171450">
              <a:buFont typeface="Arial"/>
              <a:buChar char="•"/>
            </a:pPr>
            <a:r>
              <a:rPr lang="en-US" sz="1100"/>
              <a:t>However, scenarios where there are no images with sharp textures found to be not apt for this model</a:t>
            </a:r>
          </a:p>
          <a:p>
            <a:pPr marL="171450" indent="-171450">
              <a:buFont typeface="Arial"/>
              <a:buChar char="•"/>
            </a:pPr>
            <a:endParaRPr lang="en-US" sz="1100"/>
          </a:p>
        </p:txBody>
      </p:sp>
      <p:pic>
        <p:nvPicPr>
          <p:cNvPr id="7" name="Picture 6" descr="A close-up of a fish&#10;&#10;Description automatically generated">
            <a:extLst>
              <a:ext uri="{FF2B5EF4-FFF2-40B4-BE49-F238E27FC236}">
                <a16:creationId xmlns:a16="http://schemas.microsoft.com/office/drawing/2014/main" id="{E8E44363-EA10-2B03-8610-2D63A54E026F}"/>
              </a:ext>
            </a:extLst>
          </p:cNvPr>
          <p:cNvPicPr>
            <a:picLocks noChangeAspect="1"/>
          </p:cNvPicPr>
          <p:nvPr/>
        </p:nvPicPr>
        <p:blipFill>
          <a:blip r:embed="rId6"/>
          <a:stretch>
            <a:fillRect/>
          </a:stretch>
        </p:blipFill>
        <p:spPr>
          <a:xfrm>
            <a:off x="8788936" y="2908050"/>
            <a:ext cx="3032853" cy="1473393"/>
          </a:xfrm>
          <a:prstGeom prst="rect">
            <a:avLst/>
          </a:prstGeom>
        </p:spPr>
      </p:pic>
      <p:sp>
        <p:nvSpPr>
          <p:cNvPr id="19" name="TextBox 18">
            <a:extLst>
              <a:ext uri="{FF2B5EF4-FFF2-40B4-BE49-F238E27FC236}">
                <a16:creationId xmlns:a16="http://schemas.microsoft.com/office/drawing/2014/main" id="{D2031132-F18A-910B-EBDF-28ED8CFE9F7C}"/>
              </a:ext>
            </a:extLst>
          </p:cNvPr>
          <p:cNvSpPr txBox="1"/>
          <p:nvPr/>
        </p:nvSpPr>
        <p:spPr>
          <a:xfrm>
            <a:off x="152399" y="1199003"/>
            <a:ext cx="2302526" cy="4979060"/>
          </a:xfrm>
          <a:prstGeom prst="snip1Rect">
            <a:avLst/>
          </a:prstGeom>
          <a:noFill/>
          <a:ln>
            <a:solidFill>
              <a:srgbClr val="0091FF"/>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Arial"/>
              </a:rPr>
              <a:t>​</a:t>
            </a:r>
            <a:r>
              <a:rPr lang="en-US" sz="1100" b="1" u="sng">
                <a:solidFill>
                  <a:srgbClr val="173F7E"/>
                </a:solidFill>
                <a:cs typeface="Arial"/>
              </a:rPr>
              <a:t>Training Setup</a:t>
            </a:r>
            <a:r>
              <a:rPr lang="en-US" sz="1100">
                <a:cs typeface="Arial"/>
              </a:rPr>
              <a:t>​</a:t>
            </a:r>
          </a:p>
          <a:p>
            <a:r>
              <a:rPr lang="en-US" sz="1100">
                <a:cs typeface="Arial"/>
              </a:rPr>
              <a:t>​</a:t>
            </a:r>
          </a:p>
          <a:p>
            <a:r>
              <a:rPr lang="en-US" sz="1050" b="1">
                <a:cs typeface="Arial"/>
              </a:rPr>
              <a:t>Dataset :</a:t>
            </a:r>
            <a:r>
              <a:rPr lang="en-US" sz="1050">
                <a:cs typeface="Arial"/>
              </a:rPr>
              <a:t>​</a:t>
            </a:r>
          </a:p>
          <a:p>
            <a:pPr marL="171450" indent="-171450">
              <a:buFont typeface="Arial,Sans-Serif"/>
              <a:buChar char="•"/>
            </a:pPr>
            <a:r>
              <a:rPr lang="en-US" sz="1050">
                <a:cs typeface="Arial"/>
              </a:rPr>
              <a:t>Marine Robot Images (</a:t>
            </a:r>
            <a:r>
              <a:rPr lang="en-US" sz="1050">
                <a:solidFill>
                  <a:srgbClr val="000000"/>
                </a:solidFill>
                <a:cs typeface="Arial"/>
              </a:rPr>
              <a:t>From</a:t>
            </a:r>
            <a:r>
              <a:rPr lang="en-US" sz="1050">
                <a:cs typeface="Arial"/>
              </a:rPr>
              <a:t> </a:t>
            </a:r>
            <a:r>
              <a:rPr lang="en-US" sz="1050" err="1">
                <a:cs typeface="Arial"/>
              </a:rPr>
              <a:t>BeeX</a:t>
            </a:r>
            <a:r>
              <a:rPr lang="en-US" sz="1050">
                <a:cs typeface="Arial"/>
              </a:rPr>
              <a:t>) and The EUVP dataset (open data)​</a:t>
            </a:r>
          </a:p>
          <a:p>
            <a:r>
              <a:rPr lang="en-US" sz="1050">
                <a:cs typeface="Arial"/>
              </a:rPr>
              <a:t>​</a:t>
            </a:r>
          </a:p>
          <a:p>
            <a:r>
              <a:rPr lang="en-US" sz="1050" b="1">
                <a:cs typeface="Arial"/>
              </a:rPr>
              <a:t>Training Methodologies</a:t>
            </a:r>
            <a:r>
              <a:rPr lang="en-US" sz="1050">
                <a:cs typeface="Arial"/>
              </a:rPr>
              <a:t>​</a:t>
            </a:r>
          </a:p>
          <a:p>
            <a:pPr marL="171450" indent="-171450">
              <a:buFont typeface="Arial,Sans-Serif"/>
              <a:buChar char="•"/>
            </a:pPr>
            <a:r>
              <a:rPr lang="en-US" sz="1050">
                <a:cs typeface="Arial"/>
              </a:rPr>
              <a:t>L2 Regularization​</a:t>
            </a:r>
          </a:p>
          <a:p>
            <a:pPr marL="171450" indent="-171450">
              <a:buFont typeface="Arial,Sans-Serif"/>
              <a:buChar char="•"/>
            </a:pPr>
            <a:r>
              <a:rPr lang="en-US" sz="1050">
                <a:cs typeface="Arial"/>
              </a:rPr>
              <a:t>Gradient Clipping​</a:t>
            </a:r>
          </a:p>
          <a:p>
            <a:pPr marL="171450" indent="-171450">
              <a:buFont typeface="Arial,Sans-Serif"/>
              <a:buChar char="•"/>
            </a:pPr>
            <a:r>
              <a:rPr lang="en-US" sz="1050">
                <a:cs typeface="Arial"/>
              </a:rPr>
              <a:t>Learning Rate Scheduling​</a:t>
            </a:r>
          </a:p>
          <a:p>
            <a:pPr marL="171450" indent="-171450">
              <a:buFont typeface="Arial,Sans-Serif"/>
              <a:buChar char="•"/>
            </a:pPr>
            <a:r>
              <a:rPr lang="en-US" sz="1050">
                <a:cs typeface="Arial"/>
              </a:rPr>
              <a:t>Early Stopping​</a:t>
            </a:r>
          </a:p>
          <a:p>
            <a:pPr marL="171450" indent="-171450">
              <a:buFont typeface="Arial,Sans-Serif"/>
              <a:buChar char="•"/>
            </a:pPr>
            <a:r>
              <a:rPr lang="en-US" sz="1050">
                <a:cs typeface="Arial"/>
              </a:rPr>
              <a:t>Checkpointing​</a:t>
            </a:r>
          </a:p>
          <a:p>
            <a:pPr marL="171450" indent="-171450">
              <a:buFont typeface="Arial,Sans-Serif"/>
              <a:buChar char="•"/>
            </a:pPr>
            <a:r>
              <a:rPr lang="en-US" sz="1050">
                <a:cs typeface="Arial"/>
              </a:rPr>
              <a:t>Monitoring Loss and Metrics​</a:t>
            </a:r>
          </a:p>
          <a:p>
            <a:pPr marL="171450" indent="-171450">
              <a:buFont typeface="Arial,Sans-Serif"/>
              <a:buChar char="•"/>
            </a:pPr>
            <a:r>
              <a:rPr lang="en-US" sz="1050">
                <a:cs typeface="Arial"/>
              </a:rPr>
              <a:t>Batch-wise Data Generation​</a:t>
            </a:r>
          </a:p>
          <a:p>
            <a:r>
              <a:rPr lang="en-US" sz="1050">
                <a:cs typeface="Arial"/>
              </a:rPr>
              <a:t>​</a:t>
            </a:r>
          </a:p>
          <a:p>
            <a:r>
              <a:rPr lang="en-US" sz="1050" b="1">
                <a:cs typeface="Arial"/>
              </a:rPr>
              <a:t>Objective</a:t>
            </a:r>
            <a:r>
              <a:rPr lang="en-US" sz="1050">
                <a:cs typeface="Arial"/>
              </a:rPr>
              <a:t>​</a:t>
            </a:r>
          </a:p>
          <a:p>
            <a:pPr marL="171450" indent="-171450">
              <a:buFont typeface="Arial,Sans-Serif"/>
              <a:buChar char="•"/>
            </a:pPr>
            <a:r>
              <a:rPr lang="en-US" sz="1050">
                <a:cs typeface="Arial"/>
              </a:rPr>
              <a:t>To Minimize the Mean Squared Error (MSE) between the predicted and ground truth outputs.​</a:t>
            </a:r>
          </a:p>
          <a:p>
            <a:r>
              <a:rPr lang="en-US" sz="1050">
                <a:cs typeface="Arial"/>
              </a:rPr>
              <a:t>​</a:t>
            </a:r>
          </a:p>
          <a:p>
            <a:r>
              <a:rPr lang="en-US" sz="1050" b="1">
                <a:cs typeface="Arial"/>
              </a:rPr>
              <a:t>Training Duration </a:t>
            </a:r>
            <a:r>
              <a:rPr lang="en-US" sz="1050">
                <a:cs typeface="Arial"/>
              </a:rPr>
              <a:t>​</a:t>
            </a:r>
          </a:p>
          <a:p>
            <a:pPr marL="171450" indent="-171450">
              <a:buFont typeface="Arial,Sans-Serif"/>
              <a:buChar char="•"/>
            </a:pPr>
            <a:r>
              <a:rPr lang="en-US" sz="1050">
                <a:cs typeface="Arial"/>
              </a:rPr>
              <a:t>50 epochs total, convergence at 45 epochs ​</a:t>
            </a:r>
            <a:br>
              <a:rPr lang="en-US" sz="1050">
                <a:cs typeface="Arial"/>
              </a:rPr>
            </a:br>
            <a:r>
              <a:rPr lang="en-US" sz="1050">
                <a:cs typeface="Arial"/>
              </a:rPr>
              <a:t>​</a:t>
            </a:r>
          </a:p>
          <a:p>
            <a:r>
              <a:rPr lang="en-US" sz="1050" b="1">
                <a:cs typeface="Arial"/>
              </a:rPr>
              <a:t>Final Model Size </a:t>
            </a:r>
            <a:r>
              <a:rPr lang="en-US" sz="1050">
                <a:cs typeface="Arial"/>
              </a:rPr>
              <a:t>​</a:t>
            </a:r>
          </a:p>
          <a:p>
            <a:pPr marL="171450" indent="-171450">
              <a:buFont typeface="Arial,Sans-Serif"/>
              <a:buChar char="•"/>
            </a:pPr>
            <a:r>
              <a:rPr lang="en-US" sz="1050">
                <a:cs typeface="Arial"/>
              </a:rPr>
              <a:t>35.6 MB ​</a:t>
            </a:r>
          </a:p>
          <a:p>
            <a:pPr marL="171450" indent="-171450">
              <a:buFont typeface="Arial,Sans-Serif"/>
              <a:buChar char="•"/>
            </a:pPr>
            <a:endParaRPr lang="en-US" sz="1050">
              <a:cs typeface="Arial"/>
            </a:endParaRPr>
          </a:p>
        </p:txBody>
      </p:sp>
    </p:spTree>
    <p:extLst>
      <p:ext uri="{BB962C8B-B14F-4D97-AF65-F5344CB8AC3E}">
        <p14:creationId xmlns:p14="http://schemas.microsoft.com/office/powerpoint/2010/main" val="4049965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ABD8F-C118-8393-B46C-1995CFD144A0}"/>
              </a:ext>
            </a:extLst>
          </p:cNvPr>
          <p:cNvSpPr>
            <a:spLocks noGrp="1"/>
          </p:cNvSpPr>
          <p:nvPr>
            <p:ph type="title"/>
          </p:nvPr>
        </p:nvSpPr>
        <p:spPr>
          <a:xfrm>
            <a:off x="847811" y="293534"/>
            <a:ext cx="8800551" cy="545561"/>
          </a:xfrm>
        </p:spPr>
        <p:txBody>
          <a:bodyPr>
            <a:normAutofit/>
          </a:bodyPr>
          <a:lstStyle/>
          <a:p>
            <a:r>
              <a:rPr lang="en-GB" sz="2400">
                <a:ea typeface="+mj-lt"/>
                <a:cs typeface="+mj-lt"/>
              </a:rPr>
              <a:t>Best Video Selection </a:t>
            </a:r>
            <a:r>
              <a:rPr lang="en-US" sz="2400">
                <a:ea typeface="+mj-lt"/>
                <a:cs typeface="+mj-lt"/>
              </a:rPr>
              <a:t>Model Performance Results</a:t>
            </a:r>
            <a:endParaRPr lang="en-GB" sz="2400"/>
          </a:p>
        </p:txBody>
      </p:sp>
      <p:sp>
        <p:nvSpPr>
          <p:cNvPr id="5" name="Footer Placeholder 4">
            <a:extLst>
              <a:ext uri="{FF2B5EF4-FFF2-40B4-BE49-F238E27FC236}">
                <a16:creationId xmlns:a16="http://schemas.microsoft.com/office/drawing/2014/main" id="{8F1B69A9-1C94-3536-7258-83D3C1E1DA57}"/>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8FEB7A6B-6775-3EFC-D108-CA1577529F4E}"/>
              </a:ext>
            </a:extLst>
          </p:cNvPr>
          <p:cNvSpPr>
            <a:spLocks noGrp="1"/>
          </p:cNvSpPr>
          <p:nvPr>
            <p:ph type="sldNum" sz="quarter" idx="16"/>
          </p:nvPr>
        </p:nvSpPr>
        <p:spPr/>
        <p:txBody>
          <a:bodyPr/>
          <a:lstStyle/>
          <a:p>
            <a:fld id="{2F63C605-4FC6-46DE-BC90-871762EA3F52}" type="slidenum">
              <a:rPr lang="en-SG" smtClean="0"/>
              <a:pPr/>
              <a:t>16</a:t>
            </a:fld>
            <a:endParaRPr lang="en-SG"/>
          </a:p>
        </p:txBody>
      </p:sp>
      <p:sp>
        <p:nvSpPr>
          <p:cNvPr id="3" name="TextBox 2">
            <a:extLst>
              <a:ext uri="{FF2B5EF4-FFF2-40B4-BE49-F238E27FC236}">
                <a16:creationId xmlns:a16="http://schemas.microsoft.com/office/drawing/2014/main" id="{B79E169B-4440-ECCF-C9FD-327BD2064DA0}"/>
              </a:ext>
            </a:extLst>
          </p:cNvPr>
          <p:cNvSpPr txBox="1"/>
          <p:nvPr/>
        </p:nvSpPr>
        <p:spPr>
          <a:xfrm>
            <a:off x="2704642" y="1199002"/>
            <a:ext cx="221071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u="sng">
                <a:solidFill>
                  <a:srgbClr val="173F7E"/>
                </a:solidFill>
                <a:ea typeface="+mn-lt"/>
                <a:cs typeface="+mn-lt"/>
              </a:rPr>
              <a:t>Training Matrix for Hybrid 3D-CNN and LSTM Autoencoder</a:t>
            </a:r>
            <a:endParaRPr lang="en-US" sz="1100" b="1" u="sng">
              <a:solidFill>
                <a:srgbClr val="173F7E"/>
              </a:solidFill>
            </a:endParaRPr>
          </a:p>
        </p:txBody>
      </p:sp>
      <p:pic>
        <p:nvPicPr>
          <p:cNvPr id="14" name="Picture 13" descr="A graph with a line&#10;&#10;Description automatically generated">
            <a:extLst>
              <a:ext uri="{FF2B5EF4-FFF2-40B4-BE49-F238E27FC236}">
                <a16:creationId xmlns:a16="http://schemas.microsoft.com/office/drawing/2014/main" id="{51D1EC20-4F3F-D141-E06E-2CFF0E20DC55}"/>
              </a:ext>
            </a:extLst>
          </p:cNvPr>
          <p:cNvPicPr>
            <a:picLocks noChangeAspect="1"/>
          </p:cNvPicPr>
          <p:nvPr/>
        </p:nvPicPr>
        <p:blipFill>
          <a:blip r:embed="rId3"/>
          <a:stretch>
            <a:fillRect/>
          </a:stretch>
        </p:blipFill>
        <p:spPr>
          <a:xfrm>
            <a:off x="2447636" y="1843319"/>
            <a:ext cx="2348316" cy="2225753"/>
          </a:xfrm>
          <a:prstGeom prst="rect">
            <a:avLst/>
          </a:prstGeom>
        </p:spPr>
      </p:pic>
      <p:sp>
        <p:nvSpPr>
          <p:cNvPr id="18" name="TextBox 17">
            <a:extLst>
              <a:ext uri="{FF2B5EF4-FFF2-40B4-BE49-F238E27FC236}">
                <a16:creationId xmlns:a16="http://schemas.microsoft.com/office/drawing/2014/main" id="{83C7A59A-2216-D698-0F88-47C6E73632A0}"/>
              </a:ext>
            </a:extLst>
          </p:cNvPr>
          <p:cNvSpPr txBox="1"/>
          <p:nvPr/>
        </p:nvSpPr>
        <p:spPr>
          <a:xfrm>
            <a:off x="2704641" y="4164376"/>
            <a:ext cx="221072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MSE over Epochs:</a:t>
            </a:r>
            <a:endParaRPr lang="en-US" sz="1000"/>
          </a:p>
          <a:p>
            <a:pPr marL="228600" indent="-228600">
              <a:buFont typeface=""/>
              <a:buChar char="•"/>
            </a:pPr>
            <a:r>
              <a:rPr lang="en-US" sz="1000"/>
              <a:t>Sharp drop in early epochs, stabilizing towards the later ones.</a:t>
            </a:r>
          </a:p>
          <a:p>
            <a:pPr marL="228600" indent="-228600">
              <a:buFont typeface=""/>
              <a:buChar char="•"/>
            </a:pPr>
            <a:r>
              <a:rPr lang="en-US" sz="1000"/>
              <a:t>Indicates </a:t>
            </a:r>
            <a:r>
              <a:rPr lang="en-US" sz="1000" b="1"/>
              <a:t>improved frame reconstruction</a:t>
            </a:r>
            <a:r>
              <a:rPr lang="en-US" sz="1000"/>
              <a:t> across training.</a:t>
            </a:r>
          </a:p>
          <a:p>
            <a:pPr marL="228600" indent="-228600">
              <a:buFont typeface=""/>
              <a:buChar char="•"/>
            </a:pPr>
            <a:endParaRPr lang="en-US" sz="1000" b="1"/>
          </a:p>
        </p:txBody>
      </p:sp>
      <p:pic>
        <p:nvPicPr>
          <p:cNvPr id="4" name="Picture 3" descr="A graph with blue lines&#10;&#10;Description automatically generated">
            <a:extLst>
              <a:ext uri="{FF2B5EF4-FFF2-40B4-BE49-F238E27FC236}">
                <a16:creationId xmlns:a16="http://schemas.microsoft.com/office/drawing/2014/main" id="{73F0FBF0-75A1-03F0-EFCE-CD0DCF63D47D}"/>
              </a:ext>
            </a:extLst>
          </p:cNvPr>
          <p:cNvPicPr>
            <a:picLocks noChangeAspect="1"/>
          </p:cNvPicPr>
          <p:nvPr/>
        </p:nvPicPr>
        <p:blipFill>
          <a:blip r:embed="rId4"/>
          <a:stretch>
            <a:fillRect/>
          </a:stretch>
        </p:blipFill>
        <p:spPr>
          <a:xfrm>
            <a:off x="4911056" y="1843605"/>
            <a:ext cx="3324685" cy="1720239"/>
          </a:xfrm>
          <a:prstGeom prst="rect">
            <a:avLst/>
          </a:prstGeom>
        </p:spPr>
      </p:pic>
      <p:sp>
        <p:nvSpPr>
          <p:cNvPr id="7" name="TextBox 6">
            <a:extLst>
              <a:ext uri="{FF2B5EF4-FFF2-40B4-BE49-F238E27FC236}">
                <a16:creationId xmlns:a16="http://schemas.microsoft.com/office/drawing/2014/main" id="{BC8177C9-1284-7FF6-8F72-BFE6F23888E6}"/>
              </a:ext>
            </a:extLst>
          </p:cNvPr>
          <p:cNvSpPr txBox="1"/>
          <p:nvPr/>
        </p:nvSpPr>
        <p:spPr>
          <a:xfrm>
            <a:off x="4972279" y="1189820"/>
            <a:ext cx="320223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u="sng">
                <a:solidFill>
                  <a:srgbClr val="173F7E"/>
                </a:solidFill>
                <a:ea typeface="+mn-lt"/>
                <a:cs typeface="+mn-lt"/>
              </a:rPr>
              <a:t>Evaluation of Hybrid 3D-CNN and LSTM Autoencoder with Test Videos </a:t>
            </a:r>
          </a:p>
          <a:p>
            <a:endParaRPr lang="en-US" sz="1100" u="sng"/>
          </a:p>
        </p:txBody>
      </p:sp>
      <p:sp>
        <p:nvSpPr>
          <p:cNvPr id="8" name="TextBox 7">
            <a:extLst>
              <a:ext uri="{FF2B5EF4-FFF2-40B4-BE49-F238E27FC236}">
                <a16:creationId xmlns:a16="http://schemas.microsoft.com/office/drawing/2014/main" id="{6289B8AF-1921-BEC2-2215-1D17E20AEAA7}"/>
              </a:ext>
            </a:extLst>
          </p:cNvPr>
          <p:cNvSpPr txBox="1"/>
          <p:nvPr/>
        </p:nvSpPr>
        <p:spPr>
          <a:xfrm>
            <a:off x="4972279" y="4164375"/>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SSIM (Structural Similarity Index)</a:t>
            </a:r>
          </a:p>
          <a:p>
            <a:pPr marL="171450" indent="-171450">
              <a:buFont typeface="Arial"/>
              <a:buChar char="•"/>
            </a:pPr>
            <a:r>
              <a:rPr lang="en-US" sz="1000" b="1"/>
              <a:t>SSIM </a:t>
            </a:r>
            <a:r>
              <a:rPr lang="en-US" sz="1000"/>
              <a:t>measures the similarity between original and </a:t>
            </a:r>
            <a:r>
              <a:rPr lang="en-US" sz="1000">
                <a:ea typeface="+mn-lt"/>
                <a:cs typeface="+mn-lt"/>
              </a:rPr>
              <a:t>reconstructed frames.</a:t>
            </a:r>
            <a:endParaRPr lang="en-US" sz="1000"/>
          </a:p>
          <a:p>
            <a:pPr marL="171450" indent="-171450">
              <a:buFont typeface="Arial"/>
              <a:buChar char="•"/>
            </a:pPr>
            <a:r>
              <a:rPr lang="en-US" sz="1000">
                <a:ea typeface="+mn-lt"/>
                <a:cs typeface="+mn-lt"/>
              </a:rPr>
              <a:t>Most SSIM scores are </a:t>
            </a:r>
            <a:r>
              <a:rPr lang="en-US" sz="1000" b="1">
                <a:ea typeface="+mn-lt"/>
                <a:cs typeface="+mn-lt"/>
              </a:rPr>
              <a:t>above 0.98 (Close to 1)</a:t>
            </a:r>
            <a:r>
              <a:rPr lang="en-US" sz="1000">
                <a:ea typeface="+mn-lt"/>
                <a:cs typeface="+mn-lt"/>
              </a:rPr>
              <a:t>, which suggests the model is performing </a:t>
            </a:r>
            <a:r>
              <a:rPr lang="en-US" sz="1000" b="1">
                <a:ea typeface="+mn-lt"/>
                <a:cs typeface="+mn-lt"/>
              </a:rPr>
              <a:t>well overall</a:t>
            </a:r>
            <a:r>
              <a:rPr lang="en-US" sz="1000">
                <a:ea typeface="+mn-lt"/>
                <a:cs typeface="+mn-lt"/>
              </a:rPr>
              <a:t>.</a:t>
            </a:r>
          </a:p>
        </p:txBody>
      </p:sp>
      <p:pic>
        <p:nvPicPr>
          <p:cNvPr id="9" name="Picture 8" descr="A screenshot of a video&#10;&#10;Description automatically generated">
            <a:extLst>
              <a:ext uri="{FF2B5EF4-FFF2-40B4-BE49-F238E27FC236}">
                <a16:creationId xmlns:a16="http://schemas.microsoft.com/office/drawing/2014/main" id="{084D15CB-7151-1F3C-9527-BCE28E1C309C}"/>
              </a:ext>
            </a:extLst>
          </p:cNvPr>
          <p:cNvPicPr>
            <a:picLocks noChangeAspect="1"/>
          </p:cNvPicPr>
          <p:nvPr/>
        </p:nvPicPr>
        <p:blipFill>
          <a:blip r:embed="rId5"/>
          <a:stretch>
            <a:fillRect/>
          </a:stretch>
        </p:blipFill>
        <p:spPr>
          <a:xfrm>
            <a:off x="8375556" y="1597445"/>
            <a:ext cx="3657632" cy="2708314"/>
          </a:xfrm>
          <a:prstGeom prst="rect">
            <a:avLst/>
          </a:prstGeom>
        </p:spPr>
      </p:pic>
      <p:sp>
        <p:nvSpPr>
          <p:cNvPr id="10" name="TextBox 9">
            <a:extLst>
              <a:ext uri="{FF2B5EF4-FFF2-40B4-BE49-F238E27FC236}">
                <a16:creationId xmlns:a16="http://schemas.microsoft.com/office/drawing/2014/main" id="{E5E5A1FF-80D5-34FD-5D5C-393547B1753D}"/>
              </a:ext>
            </a:extLst>
          </p:cNvPr>
          <p:cNvSpPr txBox="1"/>
          <p:nvPr/>
        </p:nvSpPr>
        <p:spPr>
          <a:xfrm>
            <a:off x="8378326" y="4412256"/>
            <a:ext cx="367045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1000">
                <a:ea typeface="+mn-lt"/>
                <a:cs typeface="+mn-lt"/>
              </a:rPr>
              <a:t>A visual comparison confirms that the video with the </a:t>
            </a:r>
            <a:r>
              <a:rPr lang="en-US" sz="1000" b="1">
                <a:ea typeface="+mn-lt"/>
                <a:cs typeface="+mn-lt"/>
              </a:rPr>
              <a:t>lowest composite score</a:t>
            </a:r>
            <a:r>
              <a:rPr lang="en-US" sz="1000">
                <a:ea typeface="+mn-lt"/>
                <a:cs typeface="+mn-lt"/>
              </a:rPr>
              <a:t> appears to be the </a:t>
            </a:r>
            <a:r>
              <a:rPr lang="en-US" sz="1000" b="1">
                <a:ea typeface="+mn-lt"/>
                <a:cs typeface="+mn-lt"/>
              </a:rPr>
              <a:t>best</a:t>
            </a:r>
            <a:r>
              <a:rPr lang="en-US" sz="1000">
                <a:ea typeface="+mn-lt"/>
                <a:cs typeface="+mn-lt"/>
              </a:rPr>
              <a:t> to human eyes too</a:t>
            </a:r>
            <a:endParaRPr lang="en-US" sz="1000" b="1"/>
          </a:p>
        </p:txBody>
      </p:sp>
      <p:sp>
        <p:nvSpPr>
          <p:cNvPr id="11" name="TextBox 10">
            <a:extLst>
              <a:ext uri="{FF2B5EF4-FFF2-40B4-BE49-F238E27FC236}">
                <a16:creationId xmlns:a16="http://schemas.microsoft.com/office/drawing/2014/main" id="{5E289D5A-9412-635D-ED43-6633560CE97E}"/>
              </a:ext>
            </a:extLst>
          </p:cNvPr>
          <p:cNvSpPr txBox="1"/>
          <p:nvPr/>
        </p:nvSpPr>
        <p:spPr>
          <a:xfrm>
            <a:off x="8378327" y="1198999"/>
            <a:ext cx="357864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u="sng">
                <a:solidFill>
                  <a:srgbClr val="173F7E"/>
                </a:solidFill>
                <a:ea typeface="+mn-lt"/>
                <a:cs typeface="+mn-lt"/>
              </a:rPr>
              <a:t>Visual </a:t>
            </a:r>
            <a:r>
              <a:rPr lang="en-US" sz="1100" b="1" u="sng">
                <a:solidFill>
                  <a:srgbClr val="173F7E"/>
                </a:solidFill>
                <a:ea typeface="+mn-lt"/>
                <a:cs typeface="+mn-lt"/>
              </a:rPr>
              <a:t>Comparison</a:t>
            </a:r>
            <a:r>
              <a:rPr lang="en-US" sz="1050" b="1" u="sng">
                <a:solidFill>
                  <a:srgbClr val="173F7E"/>
                </a:solidFill>
                <a:ea typeface="+mn-lt"/>
                <a:cs typeface="+mn-lt"/>
              </a:rPr>
              <a:t> of Ranked Videos:</a:t>
            </a:r>
            <a:endParaRPr lang="en-US" sz="2000" u="sng">
              <a:solidFill>
                <a:srgbClr val="173F7E"/>
              </a:solidFill>
            </a:endParaRPr>
          </a:p>
        </p:txBody>
      </p:sp>
      <p:sp>
        <p:nvSpPr>
          <p:cNvPr id="12" name="TextBox 11">
            <a:extLst>
              <a:ext uri="{FF2B5EF4-FFF2-40B4-BE49-F238E27FC236}">
                <a16:creationId xmlns:a16="http://schemas.microsoft.com/office/drawing/2014/main" id="{CE26DEFD-E1BC-454D-2EC0-BE0EDC51F677}"/>
              </a:ext>
            </a:extLst>
          </p:cNvPr>
          <p:cNvSpPr txBox="1"/>
          <p:nvPr/>
        </p:nvSpPr>
        <p:spPr>
          <a:xfrm>
            <a:off x="4972280" y="3677797"/>
            <a:ext cx="33307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t>*Each sequence here consists 10 frames. Tolal of 763 sequences (7 videos and 7630 frames)</a:t>
            </a:r>
            <a:endParaRPr lang="en-US" sz="1400" i="1"/>
          </a:p>
        </p:txBody>
      </p:sp>
      <p:sp>
        <p:nvSpPr>
          <p:cNvPr id="16" name="TextBox 15">
            <a:extLst>
              <a:ext uri="{FF2B5EF4-FFF2-40B4-BE49-F238E27FC236}">
                <a16:creationId xmlns:a16="http://schemas.microsoft.com/office/drawing/2014/main" id="{4435D09A-5115-FE47-8265-6B662151159D}"/>
              </a:ext>
            </a:extLst>
          </p:cNvPr>
          <p:cNvSpPr txBox="1"/>
          <p:nvPr/>
        </p:nvSpPr>
        <p:spPr>
          <a:xfrm>
            <a:off x="152400" y="1199001"/>
            <a:ext cx="2210718" cy="4731306"/>
          </a:xfrm>
          <a:prstGeom prst="snip1Rect">
            <a:avLst/>
          </a:prstGeom>
          <a:noFill/>
          <a:ln>
            <a:solidFill>
              <a:srgbClr val="0091FF"/>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a:t>
            </a:r>
            <a:r>
              <a:rPr lang="en-US" sz="1000" b="1" u="sng">
                <a:solidFill>
                  <a:srgbClr val="173F7E"/>
                </a:solidFill>
              </a:rPr>
              <a:t>Training Setup</a:t>
            </a:r>
            <a:endParaRPr lang="en-US" sz="900"/>
          </a:p>
          <a:p>
            <a:endParaRPr lang="en-US" sz="1000" b="1" u="sng">
              <a:solidFill>
                <a:srgbClr val="173F7E"/>
              </a:solidFill>
            </a:endParaRPr>
          </a:p>
          <a:p>
            <a:r>
              <a:rPr lang="en-US" sz="900" b="1"/>
              <a:t>Dataset :</a:t>
            </a:r>
            <a:endParaRPr lang="en-US" sz="900"/>
          </a:p>
          <a:p>
            <a:pPr marL="171450" indent="-171450">
              <a:buFont typeface="Arial"/>
              <a:buChar char="•"/>
            </a:pPr>
            <a:r>
              <a:rPr lang="en-US" sz="900">
                <a:ea typeface="+mn-lt"/>
                <a:cs typeface="+mn-lt"/>
              </a:rPr>
              <a:t>UOT32 underwater data set from Kaggle (Videos files only)</a:t>
            </a:r>
          </a:p>
          <a:p>
            <a:pPr marL="171450" indent="-171450">
              <a:buFont typeface="Arial"/>
              <a:buChar char="•"/>
            </a:pPr>
            <a:r>
              <a:rPr lang="en-US" sz="900"/>
              <a:t>Underwater Videos from Sponsor </a:t>
            </a:r>
            <a:r>
              <a:rPr lang="en-US" sz="900" err="1"/>
              <a:t>BeeX</a:t>
            </a:r>
            <a:endParaRPr lang="en-US" sz="900"/>
          </a:p>
          <a:p>
            <a:endParaRPr lang="en-US" sz="900">
              <a:ea typeface="+mn-lt"/>
              <a:cs typeface="+mn-lt"/>
            </a:endParaRPr>
          </a:p>
          <a:p>
            <a:r>
              <a:rPr lang="en-US" sz="900" b="1">
                <a:ea typeface="+mn-lt"/>
                <a:cs typeface="+mn-lt"/>
              </a:rPr>
              <a:t>Training Methodologies</a:t>
            </a:r>
          </a:p>
          <a:p>
            <a:pPr marL="171450" indent="-171450">
              <a:buFont typeface="Arial"/>
              <a:buChar char="•"/>
            </a:pPr>
            <a:r>
              <a:rPr lang="en-US" sz="900" b="1">
                <a:ea typeface="+mn-lt"/>
                <a:cs typeface="+mn-lt"/>
              </a:rPr>
              <a:t>Data Augmentation</a:t>
            </a:r>
            <a:r>
              <a:rPr lang="en-US" sz="900">
                <a:ea typeface="+mn-lt"/>
                <a:cs typeface="+mn-lt"/>
              </a:rPr>
              <a:t>: Frame shuffling, brightness/contrast adjustments, temporal cropping</a:t>
            </a:r>
          </a:p>
          <a:p>
            <a:pPr marL="171450" indent="-171450">
              <a:buFont typeface="Arial"/>
              <a:buChar char="•"/>
            </a:pPr>
            <a:r>
              <a:rPr lang="en-US" sz="900">
                <a:ea typeface="+mn-lt"/>
                <a:cs typeface="+mn-lt"/>
              </a:rPr>
              <a:t>Learning Rate: 0.001 with </a:t>
            </a:r>
            <a:r>
              <a:rPr lang="en-US" sz="900" b="1" err="1">
                <a:ea typeface="+mn-lt"/>
                <a:cs typeface="+mn-lt"/>
              </a:rPr>
              <a:t>ReduceLROnPlateau</a:t>
            </a:r>
            <a:r>
              <a:rPr lang="en-US" sz="900">
                <a:ea typeface="+mn-lt"/>
                <a:cs typeface="+mn-lt"/>
              </a:rPr>
              <a:t> </a:t>
            </a:r>
            <a:r>
              <a:rPr lang="en-US" sz="900" b="1">
                <a:ea typeface="+mn-lt"/>
                <a:cs typeface="+mn-lt"/>
              </a:rPr>
              <a:t>callback</a:t>
            </a:r>
          </a:p>
          <a:p>
            <a:pPr marL="171450" indent="-171450">
              <a:buFont typeface="Arial"/>
              <a:buChar char="•"/>
            </a:pPr>
            <a:r>
              <a:rPr lang="en-US" sz="900" b="1">
                <a:ea typeface="+mn-lt"/>
                <a:cs typeface="+mn-lt"/>
              </a:rPr>
              <a:t>Regularization</a:t>
            </a:r>
            <a:r>
              <a:rPr lang="en-US" sz="900">
                <a:ea typeface="+mn-lt"/>
                <a:cs typeface="+mn-lt"/>
              </a:rPr>
              <a:t>: L2 regularization on CNN and LSTM layers</a:t>
            </a:r>
          </a:p>
          <a:p>
            <a:endParaRPr lang="en-US" sz="900">
              <a:ea typeface="+mn-lt"/>
              <a:cs typeface="+mn-lt"/>
            </a:endParaRPr>
          </a:p>
          <a:p>
            <a:pPr>
              <a:spcBef>
                <a:spcPct val="0"/>
              </a:spcBef>
            </a:pPr>
            <a:r>
              <a:rPr lang="en-US" sz="900" b="1">
                <a:ea typeface="+mn-lt"/>
                <a:cs typeface="+mn-lt"/>
              </a:rPr>
              <a:t>Objective</a:t>
            </a:r>
            <a:endParaRPr lang="en-US" sz="900">
              <a:ea typeface="+mn-lt"/>
              <a:cs typeface="+mn-lt"/>
            </a:endParaRPr>
          </a:p>
          <a:p>
            <a:pPr marL="171450" indent="-171450">
              <a:buFont typeface="Arial"/>
              <a:buChar char="•"/>
            </a:pPr>
            <a:r>
              <a:rPr lang="en-US" sz="900" b="1">
                <a:ea typeface="+mn-lt"/>
                <a:cs typeface="+mn-lt"/>
              </a:rPr>
              <a:t>Minimize Reconstruction Error</a:t>
            </a:r>
            <a:r>
              <a:rPr lang="en-US" sz="900">
                <a:ea typeface="+mn-lt"/>
                <a:cs typeface="+mn-lt"/>
              </a:rPr>
              <a:t> for accurate frame reproduction</a:t>
            </a:r>
          </a:p>
          <a:p>
            <a:pPr marL="171450" indent="-171450">
              <a:buFont typeface="Arial"/>
              <a:buChar char="•"/>
            </a:pPr>
            <a:r>
              <a:rPr lang="en-US" sz="900" b="1">
                <a:ea typeface="+mn-lt"/>
                <a:cs typeface="+mn-lt"/>
              </a:rPr>
              <a:t>Improve Clustering Inertia</a:t>
            </a:r>
            <a:r>
              <a:rPr lang="en-US" sz="900">
                <a:ea typeface="+mn-lt"/>
                <a:cs typeface="+mn-lt"/>
              </a:rPr>
              <a:t> for compact latent space clusters</a:t>
            </a:r>
          </a:p>
          <a:p>
            <a:pPr marL="171450" indent="-171450">
              <a:buFont typeface="Arial"/>
              <a:buChar char="•"/>
            </a:pPr>
            <a:r>
              <a:rPr lang="en-US" sz="900" b="1">
                <a:ea typeface="+mn-lt"/>
                <a:cs typeface="+mn-lt"/>
              </a:rPr>
              <a:t>Reduce Structural Similarity Index (SSIM)</a:t>
            </a:r>
            <a:r>
              <a:rPr lang="en-US" sz="900">
                <a:ea typeface="+mn-lt"/>
                <a:cs typeface="+mn-lt"/>
              </a:rPr>
              <a:t> between original and reconstructed frames</a:t>
            </a:r>
          </a:p>
          <a:p>
            <a:endParaRPr lang="en-US" sz="900">
              <a:ea typeface="+mn-lt"/>
              <a:cs typeface="+mn-lt"/>
            </a:endParaRPr>
          </a:p>
          <a:p>
            <a:r>
              <a:rPr lang="en-US" sz="900" b="1">
                <a:ea typeface="+mn-lt"/>
                <a:cs typeface="+mn-lt"/>
              </a:rPr>
              <a:t>Training Duration </a:t>
            </a:r>
            <a:endParaRPr lang="en-US" sz="900">
              <a:ea typeface="+mn-lt"/>
              <a:cs typeface="+mn-lt"/>
            </a:endParaRPr>
          </a:p>
          <a:p>
            <a:pPr marL="171450" indent="-171450">
              <a:buFont typeface="Arial"/>
              <a:buChar char="•"/>
            </a:pPr>
            <a:r>
              <a:rPr lang="en-US" sz="900">
                <a:ea typeface="+mn-lt"/>
                <a:cs typeface="+mn-lt"/>
              </a:rPr>
              <a:t>30 epochs total, convergence at 25 epochs </a:t>
            </a:r>
            <a:br>
              <a:rPr lang="en-US" sz="900">
                <a:ea typeface="+mn-lt"/>
                <a:cs typeface="+mn-lt"/>
              </a:rPr>
            </a:br>
            <a:endParaRPr lang="en-US" sz="900"/>
          </a:p>
          <a:p>
            <a:r>
              <a:rPr lang="en-US" sz="900" b="1"/>
              <a:t>Final Model Size </a:t>
            </a:r>
            <a:endParaRPr lang="en-US" sz="900"/>
          </a:p>
          <a:p>
            <a:pPr marL="171450" indent="-171450">
              <a:buFont typeface="Arial"/>
              <a:buChar char="•"/>
            </a:pPr>
            <a:r>
              <a:rPr lang="en-US" sz="900">
                <a:ea typeface="+mn-lt"/>
                <a:cs typeface="+mn-lt"/>
              </a:rPr>
              <a:t>1.88 GB</a:t>
            </a:r>
            <a:r>
              <a:rPr lang="en-US" sz="900"/>
              <a:t> </a:t>
            </a:r>
          </a:p>
        </p:txBody>
      </p:sp>
    </p:spTree>
    <p:extLst>
      <p:ext uri="{BB962C8B-B14F-4D97-AF65-F5344CB8AC3E}">
        <p14:creationId xmlns:p14="http://schemas.microsoft.com/office/powerpoint/2010/main" val="726249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710A-5559-FC47-D598-E8095FDC1607}"/>
              </a:ext>
            </a:extLst>
          </p:cNvPr>
          <p:cNvSpPr>
            <a:spLocks noGrp="1"/>
          </p:cNvSpPr>
          <p:nvPr>
            <p:ph type="title"/>
          </p:nvPr>
        </p:nvSpPr>
        <p:spPr>
          <a:xfrm>
            <a:off x="838203" y="357159"/>
            <a:ext cx="8800551" cy="545561"/>
          </a:xfrm>
        </p:spPr>
        <p:txBody>
          <a:bodyPr>
            <a:normAutofit/>
          </a:bodyPr>
          <a:lstStyle/>
          <a:p>
            <a:r>
              <a:rPr lang="en-US" sz="2400">
                <a:cs typeface="Arial"/>
              </a:rPr>
              <a:t>Recommendations</a:t>
            </a:r>
            <a:endParaRPr lang="en-US" sz="2400"/>
          </a:p>
        </p:txBody>
      </p:sp>
      <p:sp>
        <p:nvSpPr>
          <p:cNvPr id="4" name="Footer Placeholder 3">
            <a:extLst>
              <a:ext uri="{FF2B5EF4-FFF2-40B4-BE49-F238E27FC236}">
                <a16:creationId xmlns:a16="http://schemas.microsoft.com/office/drawing/2014/main" id="{04573C4C-9490-8688-6154-EE2E034246BE}"/>
              </a:ext>
            </a:extLst>
          </p:cNvPr>
          <p:cNvSpPr>
            <a:spLocks noGrp="1"/>
          </p:cNvSpPr>
          <p:nvPr>
            <p:ph type="ftr" sz="quarter" idx="15"/>
          </p:nvPr>
        </p:nvSpPr>
        <p:spPr/>
        <p:txBody>
          <a:bodyPr/>
          <a:lstStyle/>
          <a:p>
            <a:pPr algn="l"/>
            <a:r>
              <a:rPr lang="en-SG" sz="1000"/>
              <a:t>© National University of Singapore</a:t>
            </a:r>
            <a:endParaRPr lang="en-SG"/>
          </a:p>
        </p:txBody>
      </p:sp>
      <p:sp>
        <p:nvSpPr>
          <p:cNvPr id="5" name="Slide Number Placeholder 4">
            <a:extLst>
              <a:ext uri="{FF2B5EF4-FFF2-40B4-BE49-F238E27FC236}">
                <a16:creationId xmlns:a16="http://schemas.microsoft.com/office/drawing/2014/main" id="{57286E05-1A43-0F39-7B61-938DA3E74886}"/>
              </a:ext>
            </a:extLst>
          </p:cNvPr>
          <p:cNvSpPr>
            <a:spLocks noGrp="1"/>
          </p:cNvSpPr>
          <p:nvPr>
            <p:ph type="sldNum" sz="quarter" idx="16"/>
          </p:nvPr>
        </p:nvSpPr>
        <p:spPr/>
        <p:txBody>
          <a:bodyPr/>
          <a:lstStyle/>
          <a:p>
            <a:fld id="{2F63C605-4FC6-46DE-BC90-871762EA3F52}" type="slidenum">
              <a:rPr lang="en-SG" smtClean="0"/>
              <a:pPr/>
              <a:t>17</a:t>
            </a:fld>
            <a:endParaRPr lang="en-SG"/>
          </a:p>
        </p:txBody>
      </p:sp>
      <p:sp>
        <p:nvSpPr>
          <p:cNvPr id="3" name="TextBox 2">
            <a:extLst>
              <a:ext uri="{FF2B5EF4-FFF2-40B4-BE49-F238E27FC236}">
                <a16:creationId xmlns:a16="http://schemas.microsoft.com/office/drawing/2014/main" id="{0DC2ECFB-732A-0127-F1A8-7573328074FB}"/>
              </a:ext>
            </a:extLst>
          </p:cNvPr>
          <p:cNvSpPr txBox="1"/>
          <p:nvPr/>
        </p:nvSpPr>
        <p:spPr>
          <a:xfrm>
            <a:off x="3980762" y="556351"/>
            <a:ext cx="7834825" cy="6303292"/>
          </a:xfrm>
          <a:prstGeom prst="horizontalScroll">
            <a:avLst/>
          </a:prstGeom>
          <a:noFill/>
          <a:ln>
            <a:solidFill>
              <a:schemeClr val="bg1">
                <a:lumMod val="7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en-US" sz="1200" b="1">
                <a:solidFill>
                  <a:srgbClr val="173F7E"/>
                </a:solidFill>
              </a:rPr>
              <a:t>Model Algorithmic Improvement</a:t>
            </a:r>
            <a:br>
              <a:rPr lang="en-US" sz="1000" b="1"/>
            </a:br>
            <a:endParaRPr lang="en-US" sz="1000"/>
          </a:p>
          <a:p>
            <a:r>
              <a:rPr lang="en-US" sz="1000" b="1" err="1">
                <a:ea typeface="+mn-lt"/>
                <a:cs typeface="+mn-lt"/>
              </a:rPr>
              <a:t>FUnIEGan</a:t>
            </a:r>
            <a:r>
              <a:rPr lang="en-US" sz="1000" b="1">
                <a:ea typeface="+mn-lt"/>
                <a:cs typeface="+mn-lt"/>
              </a:rPr>
              <a:t>:</a:t>
            </a:r>
          </a:p>
          <a:p>
            <a:pPr marL="171450" indent="-171450">
              <a:buFont typeface="Arial"/>
              <a:buChar char="•"/>
            </a:pPr>
            <a:r>
              <a:rPr lang="en-US" sz="1000">
                <a:ea typeface="+mn-lt"/>
                <a:cs typeface="+mn-lt"/>
              </a:rPr>
              <a:t>Enhance low-light handling with </a:t>
            </a:r>
            <a:r>
              <a:rPr lang="en-US" sz="1000" b="1">
                <a:ea typeface="+mn-lt"/>
                <a:cs typeface="+mn-lt"/>
              </a:rPr>
              <a:t>improved generator-discriminator architecture</a:t>
            </a:r>
            <a:r>
              <a:rPr lang="en-US" sz="1000">
                <a:ea typeface="+mn-lt"/>
                <a:cs typeface="+mn-lt"/>
              </a:rPr>
              <a:t>.</a:t>
            </a:r>
            <a:endParaRPr lang="en-US" sz="1000"/>
          </a:p>
          <a:p>
            <a:pPr marL="171450" indent="-171450">
              <a:buFont typeface="Arial"/>
              <a:buChar char="•"/>
            </a:pPr>
            <a:r>
              <a:rPr lang="en-US" sz="1000">
                <a:ea typeface="+mn-lt"/>
                <a:cs typeface="+mn-lt"/>
              </a:rPr>
              <a:t>Use </a:t>
            </a:r>
            <a:r>
              <a:rPr lang="en-US" sz="1000" b="1">
                <a:ea typeface="+mn-lt"/>
                <a:cs typeface="+mn-lt"/>
              </a:rPr>
              <a:t>perceptual/content loss</a:t>
            </a:r>
            <a:r>
              <a:rPr lang="en-US" sz="1000">
                <a:ea typeface="+mn-lt"/>
                <a:cs typeface="+mn-lt"/>
              </a:rPr>
              <a:t> for better visual quality.</a:t>
            </a:r>
            <a:endParaRPr lang="en-US" sz="1000"/>
          </a:p>
          <a:p>
            <a:pPr marL="171450" indent="-171450">
              <a:buFont typeface="Arial"/>
              <a:buChar char="•"/>
            </a:pPr>
            <a:r>
              <a:rPr lang="en-US" sz="1000"/>
              <a:t>Inclusion of more diverse datasets for further improving the generalization capability </a:t>
            </a:r>
          </a:p>
          <a:p>
            <a:pPr marL="171450" indent="-171450">
              <a:buFont typeface="Arial"/>
              <a:buChar char="•"/>
            </a:pPr>
            <a:endParaRPr lang="en-US" sz="1000">
              <a:ea typeface="+mn-lt"/>
              <a:cs typeface="+mn-lt"/>
            </a:endParaRPr>
          </a:p>
          <a:p>
            <a:r>
              <a:rPr lang="en-US" sz="1000" b="1">
                <a:ea typeface="+mn-lt"/>
                <a:cs typeface="+mn-lt"/>
              </a:rPr>
              <a:t>Sea-Pix-GAN:</a:t>
            </a:r>
            <a:endParaRPr lang="en-US" sz="1000" b="1"/>
          </a:p>
          <a:p>
            <a:pPr marL="171450" indent="-171450">
              <a:buFont typeface="Arial"/>
              <a:buChar char="•"/>
            </a:pPr>
            <a:r>
              <a:rPr lang="en-US" sz="1000">
                <a:ea typeface="+mn-lt"/>
                <a:cs typeface="+mn-lt"/>
              </a:rPr>
              <a:t>Optimize </a:t>
            </a:r>
            <a:r>
              <a:rPr lang="en-US" sz="1000" b="1">
                <a:ea typeface="+mn-lt"/>
                <a:cs typeface="+mn-lt"/>
              </a:rPr>
              <a:t>GAN convergence</a:t>
            </a:r>
            <a:r>
              <a:rPr lang="en-US" sz="1000">
                <a:ea typeface="+mn-lt"/>
                <a:cs typeface="+mn-lt"/>
              </a:rPr>
              <a:t> with </a:t>
            </a:r>
            <a:r>
              <a:rPr lang="en-US" sz="1000" b="1">
                <a:ea typeface="+mn-lt"/>
                <a:cs typeface="+mn-lt"/>
              </a:rPr>
              <a:t>advanced optimizers</a:t>
            </a:r>
            <a:r>
              <a:rPr lang="en-US" sz="1000">
                <a:ea typeface="+mn-lt"/>
                <a:cs typeface="+mn-lt"/>
              </a:rPr>
              <a:t> (e.g., RAdam).</a:t>
            </a:r>
            <a:endParaRPr lang="en-US" sz="1000"/>
          </a:p>
          <a:p>
            <a:pPr marL="171450" indent="-171450">
              <a:buFont typeface="Arial"/>
              <a:buChar char="•"/>
            </a:pPr>
            <a:r>
              <a:rPr lang="en-US" sz="1000">
                <a:ea typeface="+mn-lt"/>
                <a:cs typeface="Times New Roman"/>
              </a:rPr>
              <a:t>Add</a:t>
            </a:r>
            <a:r>
              <a:rPr lang="en-US" sz="1000">
                <a:ea typeface="+mn-lt"/>
                <a:cs typeface="+mn-lt"/>
              </a:rPr>
              <a:t> Spectral Normalization: Integrate spectral normalization in the encoder and decoder layers to stabilize GAN training, improve convergence, and enhance generated image quality.</a:t>
            </a:r>
          </a:p>
          <a:p>
            <a:pPr marL="171450" indent="-171450">
              <a:buFont typeface="Arial"/>
              <a:buChar char="•"/>
            </a:pPr>
            <a:r>
              <a:rPr lang="en-US" sz="1000">
                <a:ea typeface="+mn-lt"/>
                <a:cs typeface="+mn-lt"/>
              </a:rPr>
              <a:t>Use Multi-Scale Discriminator: Introduce a multi-scale discriminator to capture both global and local features, resulting in more detailed and realistic underwater images.</a:t>
            </a:r>
          </a:p>
          <a:p>
            <a:pPr lvl="1"/>
            <a:endParaRPr lang="en-US" sz="1000">
              <a:ea typeface="+mn-lt"/>
              <a:cs typeface="+mn-lt"/>
            </a:endParaRPr>
          </a:p>
          <a:p>
            <a:r>
              <a:rPr lang="en-US" sz="1000" b="1" err="1">
                <a:ea typeface="+mn-lt"/>
                <a:cs typeface="+mn-lt"/>
              </a:rPr>
              <a:t>DeepSESR</a:t>
            </a:r>
            <a:r>
              <a:rPr lang="en-US" sz="1000" b="1">
                <a:ea typeface="+mn-lt"/>
                <a:cs typeface="+mn-lt"/>
              </a:rPr>
              <a:t>:</a:t>
            </a:r>
          </a:p>
          <a:p>
            <a:pPr marL="171450" indent="-171450">
              <a:buFont typeface="Arial"/>
              <a:buChar char="•"/>
            </a:pPr>
            <a:r>
              <a:rPr lang="en-US" sz="1000">
                <a:ea typeface="+mn-lt"/>
                <a:cs typeface="+mn-lt"/>
              </a:rPr>
              <a:t>Incorporate </a:t>
            </a:r>
            <a:r>
              <a:rPr lang="en-MY" sz="1000">
                <a:ea typeface="+mn-lt"/>
                <a:cs typeface="+mn-lt"/>
              </a:rPr>
              <a:t>s</a:t>
            </a:r>
            <a:r>
              <a:rPr lang="en-MY" sz="1000"/>
              <a:t>equential, standalone modular design</a:t>
            </a:r>
            <a:r>
              <a:rPr lang="en-US" sz="1000">
                <a:ea typeface="+mn-lt"/>
                <a:cs typeface="+mn-lt"/>
              </a:rPr>
              <a:t> like </a:t>
            </a:r>
            <a:r>
              <a:rPr lang="en-MY" sz="1000" b="1">
                <a:ea typeface="+mn-lt"/>
                <a:cs typeface="+mn-lt"/>
              </a:rPr>
              <a:t>distinct </a:t>
            </a:r>
            <a:r>
              <a:rPr lang="en-MY" sz="1000" b="1" err="1">
                <a:ea typeface="+mn-lt"/>
                <a:cs typeface="+mn-lt"/>
              </a:rPr>
              <a:t>FENet</a:t>
            </a:r>
            <a:r>
              <a:rPr lang="en-MY" sz="1000" b="1">
                <a:ea typeface="+mn-lt"/>
                <a:cs typeface="+mn-lt"/>
              </a:rPr>
              <a:t> module</a:t>
            </a:r>
            <a:r>
              <a:rPr lang="en-MY" sz="1000">
                <a:ea typeface="+mn-lt"/>
                <a:cs typeface="+mn-lt"/>
              </a:rPr>
              <a:t>, </a:t>
            </a:r>
            <a:r>
              <a:rPr lang="en-MY" sz="1000" b="1">
                <a:ea typeface="+mn-lt"/>
                <a:cs typeface="+mn-lt"/>
              </a:rPr>
              <a:t>dedicated AAN module </a:t>
            </a:r>
            <a:r>
              <a:rPr lang="en-MY" sz="1000">
                <a:ea typeface="+mn-lt"/>
                <a:cs typeface="+mn-lt"/>
              </a:rPr>
              <a:t>and </a:t>
            </a:r>
            <a:r>
              <a:rPr lang="en-MY" sz="1000" b="1">
                <a:ea typeface="+mn-lt"/>
                <a:cs typeface="+mn-lt"/>
              </a:rPr>
              <a:t>Independent enhancement module</a:t>
            </a:r>
            <a:endParaRPr lang="en-US" sz="1000" b="1">
              <a:ea typeface="+mn-lt"/>
              <a:cs typeface="+mn-lt"/>
            </a:endParaRPr>
          </a:p>
          <a:p>
            <a:pPr marL="171450" indent="-171450">
              <a:buFont typeface="Arial"/>
              <a:buChar char="•"/>
            </a:pPr>
            <a:r>
              <a:rPr lang="en-US" sz="1000">
                <a:ea typeface="+mn-lt"/>
                <a:cs typeface="+mn-lt"/>
              </a:rPr>
              <a:t>For memory efficiency implement </a:t>
            </a:r>
            <a:r>
              <a:rPr lang="en-MY" sz="1000" b="1">
                <a:ea typeface="+mn-lt"/>
                <a:cs typeface="+mn-lt"/>
              </a:rPr>
              <a:t>p</a:t>
            </a:r>
            <a:r>
              <a:rPr lang="en-MY" sz="1000" b="1"/>
              <a:t>rogressive channel expansion</a:t>
            </a:r>
            <a:r>
              <a:rPr lang="en-MY" sz="1000"/>
              <a:t> and </a:t>
            </a:r>
            <a:r>
              <a:rPr lang="en-MY" sz="1000" b="1"/>
              <a:t>removing the bottleneck compression </a:t>
            </a:r>
            <a:r>
              <a:rPr lang="en-MY" sz="1000"/>
              <a:t>while </a:t>
            </a:r>
            <a:r>
              <a:rPr lang="en-MY" sz="1000" b="1"/>
              <a:t>maintaining feature richness</a:t>
            </a:r>
            <a:endParaRPr lang="en-US" sz="1000" b="1"/>
          </a:p>
          <a:p>
            <a:pPr marL="171450" indent="-171450">
              <a:buFont typeface="Arial"/>
              <a:buChar char="•"/>
            </a:pPr>
            <a:r>
              <a:rPr lang="en-MY" sz="1000"/>
              <a:t>Implement </a:t>
            </a:r>
            <a:r>
              <a:rPr lang="en-MY" sz="1000" b="1"/>
              <a:t>variable input resolution</a:t>
            </a:r>
            <a:r>
              <a:rPr lang="en-MY" sz="1000"/>
              <a:t> support by</a:t>
            </a:r>
            <a:r>
              <a:rPr lang="en-MY" sz="1000" b="1"/>
              <a:t> removing fixed 360×640×3 constraint </a:t>
            </a:r>
            <a:r>
              <a:rPr lang="en-MY" sz="1000"/>
              <a:t>by </a:t>
            </a:r>
            <a:r>
              <a:rPr lang="en-MY" sz="1000" b="1"/>
              <a:t>implementing dynamic resizing</a:t>
            </a:r>
            <a:r>
              <a:rPr lang="en-MY" sz="1000"/>
              <a:t> and</a:t>
            </a:r>
            <a:r>
              <a:rPr lang="en-MY" sz="1000" b="1"/>
              <a:t> adaptive feature extraction</a:t>
            </a:r>
            <a:endParaRPr lang="en-US" sz="1000" b="1"/>
          </a:p>
          <a:p>
            <a:pPr marL="171450" indent="-171450">
              <a:buFont typeface="Arial"/>
              <a:buChar char="•"/>
            </a:pPr>
            <a:endParaRPr lang="en-US" sz="1000">
              <a:ea typeface="+mn-lt"/>
              <a:cs typeface="+mn-lt"/>
            </a:endParaRPr>
          </a:p>
          <a:p>
            <a:r>
              <a:rPr lang="en-US" sz="1000" b="1">
                <a:ea typeface="+mn-lt"/>
                <a:cs typeface="+mn-lt"/>
              </a:rPr>
              <a:t>LDS-Net:</a:t>
            </a:r>
            <a:endParaRPr lang="en-US"/>
          </a:p>
          <a:p>
            <a:pPr marL="171450" indent="-171450">
              <a:buFont typeface="Arial"/>
              <a:buChar char="•"/>
            </a:pPr>
            <a:r>
              <a:rPr lang="en-US" sz="1000">
                <a:ea typeface="+mn-lt"/>
                <a:cs typeface="+mn-lt"/>
              </a:rPr>
              <a:t>Leverage e</a:t>
            </a:r>
            <a:r>
              <a:rPr lang="en-US" sz="1000" b="1">
                <a:ea typeface="+mn-lt"/>
                <a:cs typeface="+mn-lt"/>
              </a:rPr>
              <a:t>nsemble learning</a:t>
            </a:r>
            <a:r>
              <a:rPr lang="en-US" sz="1000">
                <a:ea typeface="+mn-lt"/>
                <a:cs typeface="+mn-lt"/>
              </a:rPr>
              <a:t> with </a:t>
            </a:r>
            <a:r>
              <a:rPr lang="en-US" sz="1000" b="1">
                <a:ea typeface="+mn-lt"/>
                <a:cs typeface="+mn-lt"/>
              </a:rPr>
              <a:t>potential other models</a:t>
            </a:r>
            <a:r>
              <a:rPr lang="en-US" sz="1000">
                <a:ea typeface="+mn-lt"/>
                <a:cs typeface="+mn-lt"/>
              </a:rPr>
              <a:t> for better output.</a:t>
            </a:r>
            <a:endParaRPr lang="en-US" sz="1000"/>
          </a:p>
          <a:p>
            <a:pPr marL="171450" indent="-171450">
              <a:buFont typeface="Arial"/>
              <a:buChar char="•"/>
            </a:pPr>
            <a:r>
              <a:rPr lang="en-US" sz="1000">
                <a:ea typeface="+mn-lt"/>
                <a:cs typeface="+mn-lt"/>
              </a:rPr>
              <a:t>Apply </a:t>
            </a:r>
            <a:r>
              <a:rPr lang="en-US" sz="1000" b="1">
                <a:ea typeface="+mn-lt"/>
                <a:cs typeface="+mn-lt"/>
              </a:rPr>
              <a:t>transfer learning with pre-trained models</a:t>
            </a:r>
            <a:r>
              <a:rPr lang="en-US" sz="1000">
                <a:ea typeface="+mn-lt"/>
                <a:cs typeface="+mn-lt"/>
              </a:rPr>
              <a:t> for quicker enhancement rather than training from scratch. (Currently</a:t>
            </a:r>
            <a:r>
              <a:rPr lang="en-US" sz="1000" b="1">
                <a:ea typeface="+mn-lt"/>
                <a:cs typeface="+mn-lt"/>
              </a:rPr>
              <a:t> no compatible pretrained model</a:t>
            </a:r>
            <a:r>
              <a:rPr lang="en-US" sz="1000">
                <a:ea typeface="+mn-lt"/>
                <a:cs typeface="+mn-lt"/>
              </a:rPr>
              <a:t> found to be available for our specific purpose)</a:t>
            </a:r>
            <a:endParaRPr lang="en-US" sz="1000"/>
          </a:p>
          <a:p>
            <a:pPr marL="171450" indent="-171450">
              <a:buFont typeface="Arial"/>
              <a:buChar char="•"/>
            </a:pPr>
            <a:endParaRPr lang="en-US" sz="1000">
              <a:ea typeface="+mn-lt"/>
              <a:cs typeface="+mn-lt"/>
            </a:endParaRPr>
          </a:p>
          <a:p>
            <a:r>
              <a:rPr lang="en-US" sz="1000" b="1">
                <a:ea typeface="+mn-lt"/>
                <a:cs typeface="+mn-lt"/>
              </a:rPr>
              <a:t>Best Video Selection (</a:t>
            </a:r>
            <a:r>
              <a:rPr lang="en-US" sz="1000">
                <a:ea typeface="+mn-lt"/>
                <a:cs typeface="+mn-lt"/>
              </a:rPr>
              <a:t>Hybrid 3D-CNN and LSTM Autoencoder): </a:t>
            </a:r>
          </a:p>
          <a:p>
            <a:pPr marL="171450" indent="-171450">
              <a:buFont typeface="Arial"/>
              <a:buChar char="•"/>
            </a:pPr>
            <a:r>
              <a:rPr lang="en-US" sz="1000" b="1">
                <a:ea typeface="+mn-lt"/>
                <a:cs typeface="+mn-lt"/>
              </a:rPr>
              <a:t>Incorporate user feedback</a:t>
            </a:r>
            <a:r>
              <a:rPr lang="en-US" sz="1000">
                <a:ea typeface="+mn-lt"/>
                <a:cs typeface="+mn-lt"/>
              </a:rPr>
              <a:t> into best Video Selection model </a:t>
            </a:r>
            <a:r>
              <a:rPr lang="en-US" sz="1000" b="1">
                <a:ea typeface="+mn-lt"/>
                <a:cs typeface="+mn-lt"/>
              </a:rPr>
              <a:t>when there are sufficient data</a:t>
            </a:r>
            <a:r>
              <a:rPr lang="en-US" sz="1000">
                <a:ea typeface="+mn-lt"/>
                <a:cs typeface="+mn-lt"/>
              </a:rPr>
              <a:t>. (Current System </a:t>
            </a:r>
            <a:r>
              <a:rPr lang="en-US" sz="1000" b="1">
                <a:ea typeface="+mn-lt"/>
                <a:cs typeface="+mn-lt"/>
              </a:rPr>
              <a:t>already capture and store</a:t>
            </a:r>
            <a:r>
              <a:rPr lang="en-US" sz="1000">
                <a:ea typeface="+mn-lt"/>
                <a:cs typeface="+mn-lt"/>
              </a:rPr>
              <a:t> this data for future improvement )</a:t>
            </a:r>
            <a:endParaRPr lang="en-US" sz="1000"/>
          </a:p>
        </p:txBody>
      </p:sp>
      <p:sp>
        <p:nvSpPr>
          <p:cNvPr id="6" name="TextBox 5">
            <a:extLst>
              <a:ext uri="{FF2B5EF4-FFF2-40B4-BE49-F238E27FC236}">
                <a16:creationId xmlns:a16="http://schemas.microsoft.com/office/drawing/2014/main" id="{F5CBF900-4EF9-6566-DE1A-DCC7C2767D3C}"/>
              </a:ext>
            </a:extLst>
          </p:cNvPr>
          <p:cNvSpPr txBox="1"/>
          <p:nvPr/>
        </p:nvSpPr>
        <p:spPr>
          <a:xfrm>
            <a:off x="932763" y="1915098"/>
            <a:ext cx="2743200" cy="4030444"/>
          </a:xfrm>
          <a:prstGeom prst="flowChartPunchedTape">
            <a:avLst/>
          </a:prstGeom>
          <a:noFill/>
          <a:ln>
            <a:solidFill>
              <a:schemeClr val="bg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173F7E"/>
                </a:solidFill>
                <a:cs typeface="Segoe UI"/>
              </a:rPr>
              <a:t>Performance Improvement</a:t>
            </a:r>
            <a:r>
              <a:rPr lang="en-US" sz="1200">
                <a:cs typeface="Segoe UI"/>
              </a:rPr>
              <a:t>​</a:t>
            </a:r>
            <a:br>
              <a:rPr lang="en-US" sz="1000">
                <a:cs typeface="Segoe UI"/>
              </a:rPr>
            </a:br>
            <a:r>
              <a:rPr lang="en-US" sz="1000">
                <a:cs typeface="Segoe UI"/>
              </a:rPr>
              <a:t>​</a:t>
            </a:r>
          </a:p>
          <a:p>
            <a:pPr marL="228600" indent="-228600">
              <a:buFont typeface="Arial,Sans-Serif"/>
              <a:buChar char="•"/>
            </a:pPr>
            <a:r>
              <a:rPr lang="en-US" sz="1000" b="1">
                <a:cs typeface="Arial"/>
              </a:rPr>
              <a:t>Port to Cloud-based ML Deployment</a:t>
            </a:r>
            <a:r>
              <a:rPr lang="en-US" sz="1000">
                <a:cs typeface="Arial"/>
              </a:rPr>
              <a:t>:​Migrate the inference workload to </a:t>
            </a:r>
            <a:r>
              <a:rPr lang="en-US" sz="1000" b="1">
                <a:cs typeface="Arial"/>
              </a:rPr>
              <a:t>cloud platforms</a:t>
            </a:r>
            <a:r>
              <a:rPr lang="en-US" sz="1000">
                <a:cs typeface="Arial"/>
              </a:rPr>
              <a:t> like AWS, Azure, or Google Cloud that offer </a:t>
            </a:r>
            <a:r>
              <a:rPr lang="en-US" sz="1000" b="1">
                <a:cs typeface="Arial"/>
              </a:rPr>
              <a:t>GPU/TPU-enabled instances</a:t>
            </a:r>
            <a:r>
              <a:rPr lang="en-US" sz="1000">
                <a:cs typeface="Arial"/>
              </a:rPr>
              <a:t> for faster and more efficient processing.​</a:t>
            </a:r>
          </a:p>
          <a:p>
            <a:endParaRPr lang="en-US" sz="1000">
              <a:cs typeface="Arial"/>
            </a:endParaRPr>
          </a:p>
          <a:p>
            <a:pPr marL="228600" lvl="1" indent="-228600">
              <a:buFont typeface="Arial,Sans-Serif"/>
              <a:buChar char="•"/>
            </a:pPr>
            <a:r>
              <a:rPr lang="en-US" sz="1000" b="1">
                <a:cs typeface="Arial"/>
              </a:rPr>
              <a:t>Optimize Models for Deployment:</a:t>
            </a:r>
            <a:r>
              <a:rPr lang="en-US" sz="1000">
                <a:cs typeface="Arial"/>
              </a:rPr>
              <a:t> For model that take long inference time such as </a:t>
            </a:r>
            <a:r>
              <a:rPr lang="en-US" sz="1000" err="1">
                <a:cs typeface="Arial"/>
              </a:rPr>
              <a:t>DeepSESR</a:t>
            </a:r>
            <a:r>
              <a:rPr lang="en-US" sz="1000">
                <a:cs typeface="Arial"/>
              </a:rPr>
              <a:t>, use model optimization techniques such as pruning, or </a:t>
            </a:r>
            <a:r>
              <a:rPr lang="en-US" sz="1000" err="1">
                <a:cs typeface="Arial"/>
              </a:rPr>
              <a:t>TensorRT</a:t>
            </a:r>
            <a:r>
              <a:rPr lang="en-US" sz="1000">
                <a:cs typeface="Arial"/>
              </a:rPr>
              <a:t> to reduce model size and inference time without compromising accuracy.</a:t>
            </a:r>
          </a:p>
        </p:txBody>
      </p:sp>
    </p:spTree>
    <p:extLst>
      <p:ext uri="{BB962C8B-B14F-4D97-AF65-F5344CB8AC3E}">
        <p14:creationId xmlns:p14="http://schemas.microsoft.com/office/powerpoint/2010/main" val="1391165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2151-C3C6-E89A-D89F-ACA002BC43E9}"/>
              </a:ext>
            </a:extLst>
          </p:cNvPr>
          <p:cNvSpPr>
            <a:spLocks noGrp="1"/>
          </p:cNvSpPr>
          <p:nvPr>
            <p:ph type="title"/>
          </p:nvPr>
        </p:nvSpPr>
        <p:spPr>
          <a:xfrm>
            <a:off x="785040" y="401461"/>
            <a:ext cx="8800551" cy="545561"/>
          </a:xfrm>
        </p:spPr>
        <p:txBody>
          <a:bodyPr>
            <a:normAutofit/>
          </a:bodyPr>
          <a:lstStyle/>
          <a:p>
            <a:r>
              <a:rPr lang="en-GB" sz="2400">
                <a:cs typeface="Arial"/>
              </a:rPr>
              <a:t>Conclusion</a:t>
            </a:r>
          </a:p>
        </p:txBody>
      </p:sp>
      <p:sp>
        <p:nvSpPr>
          <p:cNvPr id="5" name="Footer Placeholder 4">
            <a:extLst>
              <a:ext uri="{FF2B5EF4-FFF2-40B4-BE49-F238E27FC236}">
                <a16:creationId xmlns:a16="http://schemas.microsoft.com/office/drawing/2014/main" id="{017AC62F-889E-CA52-919E-270F7A8740BC}"/>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1024DCB6-E79C-2A65-3E80-F85A552174B5}"/>
              </a:ext>
            </a:extLst>
          </p:cNvPr>
          <p:cNvSpPr>
            <a:spLocks noGrp="1"/>
          </p:cNvSpPr>
          <p:nvPr>
            <p:ph type="sldNum" sz="quarter" idx="16"/>
          </p:nvPr>
        </p:nvSpPr>
        <p:spPr/>
        <p:txBody>
          <a:bodyPr/>
          <a:lstStyle/>
          <a:p>
            <a:fld id="{2F63C605-4FC6-46DE-BC90-871762EA3F52}" type="slidenum">
              <a:rPr lang="en-SG" smtClean="0"/>
              <a:pPr/>
              <a:t>18</a:t>
            </a:fld>
            <a:endParaRPr lang="en-SG"/>
          </a:p>
        </p:txBody>
      </p:sp>
      <p:sp>
        <p:nvSpPr>
          <p:cNvPr id="9" name="TextBox 8">
            <a:extLst>
              <a:ext uri="{FF2B5EF4-FFF2-40B4-BE49-F238E27FC236}">
                <a16:creationId xmlns:a16="http://schemas.microsoft.com/office/drawing/2014/main" id="{D454B8C1-6378-49CE-71F2-A426606EE374}"/>
              </a:ext>
            </a:extLst>
          </p:cNvPr>
          <p:cNvSpPr txBox="1"/>
          <p:nvPr/>
        </p:nvSpPr>
        <p:spPr>
          <a:xfrm>
            <a:off x="956629" y="1562834"/>
            <a:ext cx="4994762" cy="4280535"/>
          </a:xfrm>
          <a:prstGeom prst="flowChartDocumen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MY" b="1">
                <a:solidFill>
                  <a:srgbClr val="173F7E"/>
                </a:solidFill>
              </a:rPr>
              <a:t>Project Summary</a:t>
            </a:r>
            <a:endParaRPr lang="en-US">
              <a:solidFill>
                <a:srgbClr val="173F7E"/>
              </a:solidFill>
            </a:endParaRPr>
          </a:p>
          <a:p>
            <a:endParaRPr lang="en-MY" sz="1100" b="1">
              <a:ea typeface="+mn-lt"/>
              <a:cs typeface="+mn-lt"/>
            </a:endParaRPr>
          </a:p>
          <a:p>
            <a:pPr marL="285750" indent="-285750">
              <a:buFont typeface="Arial"/>
              <a:buChar char="•"/>
            </a:pPr>
            <a:r>
              <a:rPr lang="en-MY" sz="1100" b="1">
                <a:ea typeface="+mn-lt"/>
                <a:cs typeface="+mn-lt"/>
              </a:rPr>
              <a:t>System Developed</a:t>
            </a:r>
            <a:r>
              <a:rPr lang="en-MY" sz="1100">
                <a:ea typeface="+mn-lt"/>
                <a:cs typeface="+mn-lt"/>
              </a:rPr>
              <a:t>: Comprehensive underwater video enhancement system using deep learning models.</a:t>
            </a:r>
            <a:br>
              <a:rPr lang="en-MY" sz="1100">
                <a:ea typeface="+mn-lt"/>
                <a:cs typeface="+mn-lt"/>
              </a:rPr>
            </a:br>
            <a:endParaRPr lang="en-MY" sz="1100">
              <a:ea typeface="+mn-lt"/>
              <a:cs typeface="+mn-lt"/>
            </a:endParaRPr>
          </a:p>
          <a:p>
            <a:pPr marL="285750" indent="-285750">
              <a:buFont typeface="Arial"/>
              <a:buChar char="•"/>
            </a:pPr>
            <a:r>
              <a:rPr lang="en-MY" sz="1100" b="1">
                <a:ea typeface="+mn-lt"/>
                <a:cs typeface="+mn-lt"/>
              </a:rPr>
              <a:t>Challenges Addressed</a:t>
            </a:r>
            <a:r>
              <a:rPr lang="en-MY" sz="1100">
                <a:ea typeface="+mn-lt"/>
                <a:cs typeface="+mn-lt"/>
              </a:rPr>
              <a:t>: </a:t>
            </a:r>
            <a:r>
              <a:rPr lang="en-MY" sz="1100" err="1">
                <a:ea typeface="+mn-lt"/>
                <a:cs typeface="+mn-lt"/>
              </a:rPr>
              <a:t>Color</a:t>
            </a:r>
            <a:r>
              <a:rPr lang="en-MY" sz="1100">
                <a:ea typeface="+mn-lt"/>
                <a:cs typeface="+mn-lt"/>
              </a:rPr>
              <a:t> distortion, motion blur, and noise in underwater imaging.</a:t>
            </a:r>
            <a:br>
              <a:rPr lang="en-MY" sz="1100">
                <a:ea typeface="+mn-lt"/>
                <a:cs typeface="+mn-lt"/>
              </a:rPr>
            </a:br>
            <a:endParaRPr lang="en-MY" sz="1100">
              <a:ea typeface="+mn-lt"/>
              <a:cs typeface="+mn-lt"/>
            </a:endParaRPr>
          </a:p>
          <a:p>
            <a:pPr marL="285750" indent="-285750">
              <a:buFont typeface="Arial"/>
              <a:buChar char="•"/>
            </a:pPr>
            <a:r>
              <a:rPr lang="en-MY" sz="1100" b="1">
                <a:ea typeface="+mn-lt"/>
                <a:cs typeface="+mn-lt"/>
              </a:rPr>
              <a:t>Models Used</a:t>
            </a:r>
            <a:r>
              <a:rPr lang="en-MY" sz="1100">
                <a:ea typeface="+mn-lt"/>
                <a:cs typeface="+mn-lt"/>
              </a:rPr>
              <a:t>: CNN, GAN, and hybrid 3D-CNN with LSTM for best video selection.</a:t>
            </a:r>
            <a:br>
              <a:rPr lang="en-MY" sz="1100">
                <a:ea typeface="+mn-lt"/>
                <a:cs typeface="+mn-lt"/>
              </a:rPr>
            </a:br>
            <a:endParaRPr lang="en-MY" sz="1100"/>
          </a:p>
          <a:p>
            <a:pPr marL="285750" indent="-285750">
              <a:buFont typeface="Arial"/>
              <a:buChar char="•"/>
            </a:pPr>
            <a:r>
              <a:rPr lang="en-MY" sz="1100" b="1">
                <a:ea typeface="+mn-lt"/>
                <a:cs typeface="+mn-lt"/>
              </a:rPr>
              <a:t>Outcome</a:t>
            </a:r>
            <a:r>
              <a:rPr lang="en-MY" sz="1100">
                <a:ea typeface="+mn-lt"/>
                <a:cs typeface="+mn-lt"/>
              </a:rPr>
              <a:t>: Enhanced visual clarity and object identification for AUV applications.</a:t>
            </a:r>
          </a:p>
          <a:p>
            <a:pPr marL="285750" indent="-285750">
              <a:buFont typeface="Arial"/>
              <a:buChar char="•"/>
            </a:pPr>
            <a:endParaRPr lang="en-MY" sz="1100"/>
          </a:p>
          <a:p>
            <a:pPr marL="285750" indent="-285750">
              <a:buFont typeface="Arial,Sans-Serif"/>
              <a:buChar char="•"/>
            </a:pPr>
            <a:endParaRPr lang="en-MY" sz="1100">
              <a:solidFill>
                <a:srgbClr val="000000"/>
              </a:solidFill>
              <a:ea typeface="+mn-lt"/>
              <a:cs typeface="+mn-lt"/>
            </a:endParaRPr>
          </a:p>
          <a:p>
            <a:pPr marL="285750" indent="-285750">
              <a:buFont typeface="Arial,Sans-Serif"/>
              <a:buChar char="•"/>
            </a:pPr>
            <a:endParaRPr lang="en-MY" sz="1100">
              <a:ea typeface="+mn-lt"/>
              <a:cs typeface="+mn-lt"/>
            </a:endParaRPr>
          </a:p>
          <a:p>
            <a:pPr marL="285750" indent="-285750">
              <a:buFont typeface="Arial,Sans-Serif"/>
              <a:buChar char="•"/>
            </a:pPr>
            <a:endParaRPr lang="en-MY" sz="1100">
              <a:ea typeface="+mn-lt"/>
              <a:cs typeface="+mn-lt"/>
            </a:endParaRPr>
          </a:p>
          <a:p>
            <a:pPr marL="285750" indent="-285750">
              <a:buFont typeface="Arial,Sans-Serif"/>
              <a:buChar char="•"/>
            </a:pPr>
            <a:endParaRPr lang="en-MY" sz="1100">
              <a:ea typeface="+mn-lt"/>
              <a:cs typeface="+mn-lt"/>
            </a:endParaRPr>
          </a:p>
          <a:p>
            <a:endParaRPr lang="en-MY" sz="1100">
              <a:ea typeface="+mn-lt"/>
              <a:cs typeface="+mn-lt"/>
            </a:endParaRPr>
          </a:p>
        </p:txBody>
      </p:sp>
      <p:sp>
        <p:nvSpPr>
          <p:cNvPr id="3" name="TextBox 2">
            <a:extLst>
              <a:ext uri="{FF2B5EF4-FFF2-40B4-BE49-F238E27FC236}">
                <a16:creationId xmlns:a16="http://schemas.microsoft.com/office/drawing/2014/main" id="{2B9B200E-E4F6-049E-8027-1C5CEC442988}"/>
              </a:ext>
            </a:extLst>
          </p:cNvPr>
          <p:cNvSpPr txBox="1"/>
          <p:nvPr/>
        </p:nvSpPr>
        <p:spPr>
          <a:xfrm>
            <a:off x="6578906" y="1566231"/>
            <a:ext cx="3927513" cy="1968282"/>
          </a:xfrm>
          <a:prstGeom prst="flowChartDocumen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MY" b="1">
                <a:solidFill>
                  <a:srgbClr val="173F7E"/>
                </a:solidFill>
                <a:cs typeface="Segoe UI"/>
              </a:rPr>
              <a:t>Impact</a:t>
            </a:r>
            <a:r>
              <a:rPr lang="en-US">
                <a:cs typeface="Segoe UI"/>
              </a:rPr>
              <a:t>​</a:t>
            </a:r>
          </a:p>
          <a:p>
            <a:r>
              <a:rPr lang="en-MY" sz="1100">
                <a:cs typeface="Segoe UI"/>
              </a:rPr>
              <a:t>​</a:t>
            </a:r>
          </a:p>
          <a:p>
            <a:pPr marL="285750" indent="-285750">
              <a:buFont typeface="Arial,Sans-Serif"/>
              <a:buChar char="•"/>
            </a:pPr>
            <a:r>
              <a:rPr lang="en-MY" sz="1100" b="1">
                <a:cs typeface="Arial"/>
              </a:rPr>
              <a:t>Demonstrates the potential of deep learning </a:t>
            </a:r>
            <a:r>
              <a:rPr lang="en-MY" sz="1100">
                <a:cs typeface="Arial"/>
              </a:rPr>
              <a:t>in underwater exploration, providing a solid foundation for future advancements in marine technology.</a:t>
            </a:r>
            <a:r>
              <a:rPr lang="en-US" sz="1100">
                <a:cs typeface="Arial"/>
              </a:rPr>
              <a:t>​</a:t>
            </a:r>
            <a:br>
              <a:rPr lang="en-US" sz="1100">
                <a:cs typeface="Arial"/>
              </a:rPr>
            </a:br>
            <a:endParaRPr lang="en-US" sz="1100">
              <a:cs typeface="Arial"/>
            </a:endParaRPr>
          </a:p>
          <a:p>
            <a:pPr marL="285750" indent="-285750">
              <a:buFont typeface="Arial,Sans-Serif"/>
              <a:buChar char="•"/>
            </a:pPr>
            <a:r>
              <a:rPr lang="en-MY" sz="1100" b="1">
                <a:cs typeface="Arial"/>
              </a:rPr>
              <a:t>Delivers a working POC</a:t>
            </a:r>
            <a:r>
              <a:rPr lang="en-MY" sz="1100">
                <a:cs typeface="Arial"/>
              </a:rPr>
              <a:t> to our sponsoring company, </a:t>
            </a:r>
            <a:r>
              <a:rPr lang="en-MY" sz="1100" b="1" err="1">
                <a:cs typeface="Arial"/>
              </a:rPr>
              <a:t>BeeX</a:t>
            </a:r>
            <a:r>
              <a:rPr lang="en-MY" sz="1100">
                <a:cs typeface="Arial"/>
              </a:rPr>
              <a:t>, for further evaluation and development.</a:t>
            </a:r>
          </a:p>
        </p:txBody>
      </p:sp>
    </p:spTree>
    <p:extLst>
      <p:ext uri="{BB962C8B-B14F-4D97-AF65-F5344CB8AC3E}">
        <p14:creationId xmlns:p14="http://schemas.microsoft.com/office/powerpoint/2010/main" val="3628042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vibrant underwater scene featuring colorful coral reefs, various tropical fish, and a sea turtle swimming among the corals. Sunlight filters down through the water, illuminating the scene. In the center of the image, large bold text reads 'THANK YOU' in white, with no additional text below.">
            <a:extLst>
              <a:ext uri="{FF2B5EF4-FFF2-40B4-BE49-F238E27FC236}">
                <a16:creationId xmlns:a16="http://schemas.microsoft.com/office/drawing/2014/main" id="{A464EB9F-8676-B9CC-EEBF-068605420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7000"/>
            <a:ext cx="12192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7"/>
          <p:cNvSpPr>
            <a:spLocks noGrp="1"/>
          </p:cNvSpPr>
          <p:nvPr>
            <p:ph type="ftr" sz="quarter" idx="15"/>
          </p:nvPr>
        </p:nvSpPr>
        <p:spPr>
          <a:xfrm>
            <a:off x="6975039" y="6530504"/>
            <a:ext cx="4191992" cy="327496"/>
          </a:xfrm>
        </p:spPr>
        <p:txBody>
          <a:bodyPr/>
          <a:lstStyle/>
          <a:p>
            <a:pPr algn="l"/>
            <a:r>
              <a:rPr lang="en-SG" sz="1050"/>
              <a:t>© National University of Singapore</a:t>
            </a:r>
            <a:endParaRPr lang="en-SG" sz="1400"/>
          </a:p>
        </p:txBody>
      </p:sp>
      <p:sp>
        <p:nvSpPr>
          <p:cNvPr id="5" name="Slide Number Placeholder 4"/>
          <p:cNvSpPr>
            <a:spLocks noGrp="1"/>
          </p:cNvSpPr>
          <p:nvPr>
            <p:ph type="sldNum" sz="quarter" idx="16"/>
          </p:nvPr>
        </p:nvSpPr>
        <p:spPr/>
        <p:txBody>
          <a:bodyPr/>
          <a:lstStyle/>
          <a:p>
            <a:fld id="{2F63C605-4FC6-46DE-BC90-871762EA3F52}" type="slidenum">
              <a:rPr lang="en-SG" smtClean="0"/>
              <a:pPr/>
              <a:t>19</a:t>
            </a:fld>
            <a:endParaRPr lang="en-SG"/>
          </a:p>
        </p:txBody>
      </p:sp>
    </p:spTree>
    <p:extLst>
      <p:ext uri="{BB962C8B-B14F-4D97-AF65-F5344CB8AC3E}">
        <p14:creationId xmlns:p14="http://schemas.microsoft.com/office/powerpoint/2010/main" val="3955252091"/>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5548 0.22077" pathEditMode="relative" ptsTypes="AA">
                                      <p:cBhvr>
                                        <p:cTn id="6" dur="30000" fill="hold"/>
                                        <p:tgtEl>
                                          <p:spTgt spid="1026"/>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026"/>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05548 0.22077 L 0 0" pathEditMode="relative" ptsTypes="AA">
                                      <p:cBhvr>
                                        <p:cTn id="11" dur="30000" fill="hold"/>
                                        <p:tgtEl>
                                          <p:spTgt spid="1026"/>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1026"/>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1026"/>
                                        </p:tgtEl>
                                        <p:attrNameLst>
                                          <p:attrName>ppt_x</p:attrName>
                                          <p:attrName>ppt_y</p:attrName>
                                        </p:attrNameLst>
                                      </p:cBhvr>
                                    </p:animMotion>
                                  </p:childTnLst>
                                </p:cTn>
                              </p:par>
                            </p:childTnLst>
                          </p:cTn>
                        </p:par>
                      </p:childTnLst>
                    </p:cTn>
                  </p:par>
                </p:childTnLst>
              </p:cTn>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26" y="286275"/>
            <a:ext cx="9225853" cy="545561"/>
          </a:xfrm>
        </p:spPr>
        <p:txBody>
          <a:bodyPr>
            <a:noAutofit/>
          </a:bodyPr>
          <a:lstStyle/>
          <a:p>
            <a:r>
              <a:rPr lang="en-US" sz="2000">
                <a:ea typeface="+mj-lt"/>
                <a:cs typeface="+mj-lt"/>
              </a:rPr>
              <a:t>Enhancing Underwater Imaging: Background, Challenges &amp; Project Objectives</a:t>
            </a:r>
            <a:endParaRPr lang="en-US" sz="2000"/>
          </a:p>
        </p:txBody>
      </p:sp>
      <p:sp>
        <p:nvSpPr>
          <p:cNvPr id="6" name="Footer Placeholder 7"/>
          <p:cNvSpPr>
            <a:spLocks noGrp="1"/>
          </p:cNvSpPr>
          <p:nvPr>
            <p:ph type="ftr" sz="quarter" idx="15"/>
          </p:nvPr>
        </p:nvSpPr>
        <p:spPr>
          <a:xfrm>
            <a:off x="7040891" y="6491922"/>
            <a:ext cx="4126140" cy="327496"/>
          </a:xfrm>
        </p:spPr>
        <p:txBody>
          <a:bodyPr/>
          <a:lstStyle/>
          <a:p>
            <a:pPr algn="l"/>
            <a:r>
              <a:rPr lang="en-SG" sz="1050"/>
              <a:t>© National University of Singapore</a:t>
            </a:r>
            <a:endParaRPr lang="en-SG" sz="1400"/>
          </a:p>
        </p:txBody>
      </p:sp>
      <p:sp>
        <p:nvSpPr>
          <p:cNvPr id="5" name="Slide Number Placeholder 4"/>
          <p:cNvSpPr>
            <a:spLocks noGrp="1"/>
          </p:cNvSpPr>
          <p:nvPr>
            <p:ph type="sldNum" sz="quarter" idx="16"/>
          </p:nvPr>
        </p:nvSpPr>
        <p:spPr>
          <a:xfrm>
            <a:off x="11058780" y="6491388"/>
            <a:ext cx="723014" cy="365125"/>
          </a:xfrm>
        </p:spPr>
        <p:txBody>
          <a:bodyPr/>
          <a:lstStyle/>
          <a:p>
            <a:fld id="{2F63C605-4FC6-46DE-BC90-871762EA3F52}" type="slidenum">
              <a:rPr lang="en-SG" dirty="0" smtClean="0"/>
              <a:pPr/>
              <a:t>2</a:t>
            </a:fld>
            <a:endParaRPr lang="en-SG"/>
          </a:p>
        </p:txBody>
      </p:sp>
      <p:sp>
        <p:nvSpPr>
          <p:cNvPr id="3" name="TextBox 2">
            <a:extLst>
              <a:ext uri="{FF2B5EF4-FFF2-40B4-BE49-F238E27FC236}">
                <a16:creationId xmlns:a16="http://schemas.microsoft.com/office/drawing/2014/main" id="{EF723B64-8F3B-C42D-8A71-190CCE9A56E0}"/>
              </a:ext>
            </a:extLst>
          </p:cNvPr>
          <p:cNvSpPr txBox="1"/>
          <p:nvPr/>
        </p:nvSpPr>
        <p:spPr>
          <a:xfrm>
            <a:off x="519627" y="1159771"/>
            <a:ext cx="1144406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ea typeface="+mn-lt"/>
                <a:cs typeface="+mn-lt"/>
              </a:rPr>
              <a:t>Background</a:t>
            </a:r>
            <a:r>
              <a:rPr lang="en-US" sz="1400">
                <a:ea typeface="+mn-lt"/>
                <a:cs typeface="+mn-lt"/>
              </a:rPr>
              <a:t> </a:t>
            </a:r>
          </a:p>
          <a:p>
            <a:endParaRPr lang="en-US" sz="1400">
              <a:ea typeface="+mn-lt"/>
              <a:cs typeface="+mn-lt"/>
            </a:endParaRPr>
          </a:p>
          <a:p>
            <a:pPr marL="285750" indent="-285750">
              <a:buFont typeface="Arial"/>
              <a:buChar char="•"/>
            </a:pPr>
            <a:r>
              <a:rPr lang="en-US" sz="1400">
                <a:ea typeface="+mn-lt"/>
                <a:cs typeface="+mn-lt"/>
              </a:rPr>
              <a:t>With rapid advances in underwater technology, autonomous and remotely operated vehicles (AUVs and ROVs) have become crucial for exploration, research, and inspection, reducing human risk, lowering costs, and accessing areas beyond human reach.</a:t>
            </a:r>
          </a:p>
          <a:p>
            <a:pPr marL="285750" indent="-285750">
              <a:buFont typeface="Arial"/>
              <a:buChar char="•"/>
            </a:pPr>
            <a:r>
              <a:rPr lang="en-US" sz="1400" u="sng" err="1">
                <a:ea typeface="+mn-lt"/>
                <a:cs typeface="+mn-lt"/>
              </a:rPr>
              <a:t>Beex</a:t>
            </a:r>
            <a:r>
              <a:rPr lang="en-US" sz="1400">
                <a:ea typeface="+mn-lt"/>
                <a:cs typeface="+mn-lt"/>
              </a:rPr>
              <a:t>, a leading company in AUVs, leverages these vehicles to inspect underwater infrastructure and critical structures, relying on visual data from onboard cameras. </a:t>
            </a:r>
          </a:p>
          <a:p>
            <a:pPr marL="285750" indent="-285750">
              <a:buFont typeface="Arial"/>
              <a:buChar char="•"/>
            </a:pPr>
            <a:r>
              <a:rPr lang="en-US" sz="1400">
                <a:ea typeface="+mn-lt"/>
                <a:cs typeface="+mn-lt"/>
              </a:rPr>
              <a:t>However, underwater imaging faces challenges like color distortion, light absorption, motion blur, and noise, all impacting clarity and quality.</a:t>
            </a:r>
          </a:p>
          <a:p>
            <a:pPr marL="285750" indent="-285750">
              <a:buFont typeface="Arial"/>
              <a:buChar char="•"/>
            </a:pPr>
            <a:endParaRPr lang="en-US" sz="1400">
              <a:ea typeface="+mn-lt"/>
              <a:cs typeface="+mn-lt"/>
            </a:endParaRPr>
          </a:p>
          <a:p>
            <a:r>
              <a:rPr lang="en-US" sz="1400" b="1">
                <a:ea typeface="+mn-lt"/>
                <a:cs typeface="+mn-lt"/>
              </a:rPr>
              <a:t>Challenges </a:t>
            </a:r>
          </a:p>
          <a:p>
            <a:pPr marL="285750" indent="-285750">
              <a:buFont typeface="Arial"/>
              <a:buChar char="•"/>
            </a:pPr>
            <a:endParaRPr lang="en-US" sz="1400">
              <a:ea typeface="+mn-lt"/>
              <a:cs typeface="+mn-lt"/>
            </a:endParaRPr>
          </a:p>
          <a:p>
            <a:pPr marL="285750" indent="-285750" algn="just">
              <a:buFont typeface="Arial,Sans-Serif"/>
              <a:buChar char="•"/>
            </a:pPr>
            <a:endParaRPr lang="en-US" sz="1400">
              <a:ea typeface="+mn-lt"/>
              <a:cs typeface="+mn-lt"/>
            </a:endParaRPr>
          </a:p>
          <a:p>
            <a:pPr marL="285750" indent="-285750" algn="just">
              <a:buFont typeface="Arial,Sans-Serif"/>
              <a:buChar char="•"/>
            </a:pPr>
            <a:endParaRPr lang="en-US" sz="1400">
              <a:ea typeface="+mn-lt"/>
              <a:cs typeface="+mn-lt"/>
            </a:endParaRPr>
          </a:p>
          <a:p>
            <a:pPr marL="285750" indent="-285750" algn="just">
              <a:buFont typeface="Arial,Sans-Serif"/>
              <a:buChar char="•"/>
            </a:pPr>
            <a:endParaRPr lang="en-US" sz="1400"/>
          </a:p>
          <a:p>
            <a:pPr marL="285750" indent="-285750">
              <a:buFont typeface="Arial"/>
              <a:buChar char="•"/>
            </a:pPr>
            <a:endParaRPr lang="en-US" sz="1400" b="1">
              <a:ea typeface="+mn-lt"/>
              <a:cs typeface="+mn-lt"/>
            </a:endParaRPr>
          </a:p>
          <a:p>
            <a:r>
              <a:rPr lang="en-US" sz="1400" b="1">
                <a:ea typeface="+mn-lt"/>
                <a:cs typeface="+mn-lt"/>
              </a:rPr>
              <a:t>Objective </a:t>
            </a:r>
            <a:br>
              <a:rPr lang="en-US" sz="1400">
                <a:ea typeface="+mn-lt"/>
                <a:cs typeface="+mn-lt"/>
              </a:rPr>
            </a:br>
            <a:endParaRPr lang="en-US" sz="1400">
              <a:ea typeface="+mn-lt"/>
              <a:cs typeface="+mn-lt"/>
            </a:endParaRPr>
          </a:p>
          <a:p>
            <a:r>
              <a:rPr lang="en-US" sz="1400"/>
              <a:t>Marine Vision project addresses these limitations with an Advanced AI based Underwater Image Enhancement System using CNN and GAN models to enhance image clarity, color balance, and sharpness. This system will improve the quality of AUV data, supporting more accurate inspection and analysis. </a:t>
            </a:r>
          </a:p>
          <a:p>
            <a:pPr marL="285750" indent="-285750" algn="just">
              <a:buFont typeface="Arial"/>
              <a:buChar char="•"/>
            </a:pPr>
            <a:endParaRPr lang="en-US" sz="1400"/>
          </a:p>
          <a:p>
            <a:pPr marL="285750" indent="-285750" algn="just">
              <a:buFont typeface="Arial"/>
              <a:buChar char="•"/>
            </a:pPr>
            <a:endParaRPr lang="en-US" sz="1400"/>
          </a:p>
          <a:p>
            <a:pPr marL="285750" indent="-285750" algn="just">
              <a:buFont typeface="Arial"/>
              <a:buChar char="•"/>
            </a:pPr>
            <a:endParaRPr lang="en-US" sz="1400"/>
          </a:p>
          <a:p>
            <a:pPr marL="285750" indent="-285750" algn="just">
              <a:buFont typeface="Arial"/>
              <a:buChar char="•"/>
            </a:pPr>
            <a:endParaRPr lang="en-US" sz="1400"/>
          </a:p>
          <a:p>
            <a:pPr marL="285750" indent="-285750" algn="just">
              <a:buFont typeface="Arial"/>
              <a:buChar char="•"/>
            </a:pPr>
            <a:endParaRPr lang="en-US" sz="1400"/>
          </a:p>
        </p:txBody>
      </p:sp>
      <p:graphicFrame>
        <p:nvGraphicFramePr>
          <p:cNvPr id="4" name="Table 3">
            <a:extLst>
              <a:ext uri="{FF2B5EF4-FFF2-40B4-BE49-F238E27FC236}">
                <a16:creationId xmlns:a16="http://schemas.microsoft.com/office/drawing/2014/main" id="{4605398E-8CF0-E483-6B25-D1DE9D819975}"/>
              </a:ext>
            </a:extLst>
          </p:cNvPr>
          <p:cNvGraphicFramePr>
            <a:graphicFrameLocks noGrp="1"/>
          </p:cNvGraphicFramePr>
          <p:nvPr>
            <p:extLst>
              <p:ext uri="{D42A27DB-BD31-4B8C-83A1-F6EECF244321}">
                <p14:modId xmlns:p14="http://schemas.microsoft.com/office/powerpoint/2010/main" val="3566928681"/>
              </p:ext>
            </p:extLst>
          </p:nvPr>
        </p:nvGraphicFramePr>
        <p:xfrm>
          <a:off x="516617" y="3153060"/>
          <a:ext cx="8168640" cy="923081"/>
        </p:xfrm>
        <a:graphic>
          <a:graphicData uri="http://schemas.openxmlformats.org/drawingml/2006/table">
            <a:tbl>
              <a:tblPr firstRow="1" bandRow="1">
                <a:tableStyleId>{2D5ABB26-0587-4C30-8999-92F81FD0307C}</a:tableStyleId>
              </a:tblPr>
              <a:tblGrid>
                <a:gridCol w="4084320">
                  <a:extLst>
                    <a:ext uri="{9D8B030D-6E8A-4147-A177-3AD203B41FA5}">
                      <a16:colId xmlns:a16="http://schemas.microsoft.com/office/drawing/2014/main" val="455297571"/>
                    </a:ext>
                  </a:extLst>
                </a:gridCol>
                <a:gridCol w="4084320">
                  <a:extLst>
                    <a:ext uri="{9D8B030D-6E8A-4147-A177-3AD203B41FA5}">
                      <a16:colId xmlns:a16="http://schemas.microsoft.com/office/drawing/2014/main" val="1972830641"/>
                    </a:ext>
                  </a:extLst>
                </a:gridCol>
              </a:tblGrid>
              <a:tr h="301169">
                <a:tc>
                  <a:txBody>
                    <a:bodyPr/>
                    <a:lstStyle/>
                    <a:p>
                      <a:pPr marL="285750" lvl="0" indent="-285750">
                        <a:buFont typeface="Arial"/>
                        <a:buChar char="•"/>
                      </a:pPr>
                      <a:r>
                        <a:rPr lang="en-US" sz="1400" u="none" strike="noStrike" noProof="0">
                          <a:solidFill>
                            <a:srgbClr val="000000"/>
                          </a:solidFill>
                        </a:rPr>
                        <a:t>Environmental Variability</a:t>
                      </a:r>
                    </a:p>
                  </a:txBody>
                  <a:tcPr/>
                </a:tc>
                <a:tc>
                  <a:txBody>
                    <a:bodyPr/>
                    <a:lstStyle/>
                    <a:p>
                      <a:pPr marL="285750" lvl="0" indent="-285750">
                        <a:buFont typeface="Arial"/>
                        <a:buChar char="•"/>
                      </a:pPr>
                      <a:r>
                        <a:rPr lang="en-US" sz="1400" u="none" strike="noStrike" noProof="0">
                          <a:solidFill>
                            <a:srgbClr val="000000"/>
                          </a:solidFill>
                        </a:rPr>
                        <a:t>Color Correction Complexity</a:t>
                      </a:r>
                      <a:endParaRPr lang="en-US" sz="1400"/>
                    </a:p>
                  </a:txBody>
                  <a:tcPr/>
                </a:tc>
                <a:extLst>
                  <a:ext uri="{0D108BD9-81ED-4DB2-BD59-A6C34878D82A}">
                    <a16:rowId xmlns:a16="http://schemas.microsoft.com/office/drawing/2014/main" val="2866725010"/>
                  </a:ext>
                </a:extLst>
              </a:tr>
              <a:tr h="313481">
                <a:tc>
                  <a:txBody>
                    <a:bodyPr/>
                    <a:lstStyle/>
                    <a:p>
                      <a:pPr marL="285750" marR="0" lvl="0" indent="-285750" algn="just">
                        <a:lnSpc>
                          <a:spcPct val="100000"/>
                        </a:lnSpc>
                        <a:spcBef>
                          <a:spcPts val="0"/>
                        </a:spcBef>
                        <a:spcAft>
                          <a:spcPts val="0"/>
                        </a:spcAft>
                        <a:buClr>
                          <a:srgbClr val="000000"/>
                        </a:buClr>
                        <a:buFont typeface="Arial"/>
                        <a:buChar char="•"/>
                      </a:pPr>
                      <a:r>
                        <a:rPr lang="en-US" sz="1400" u="none" strike="noStrike" noProof="0">
                          <a:solidFill>
                            <a:srgbClr val="000000"/>
                          </a:solidFill>
                        </a:rPr>
                        <a:t>Noise and Motion Blur</a:t>
                      </a:r>
                      <a:endParaRPr lang="en-US" sz="1400"/>
                    </a:p>
                  </a:txBody>
                  <a:tcPr/>
                </a:tc>
                <a:tc>
                  <a:txBody>
                    <a:bodyPr/>
                    <a:lstStyle/>
                    <a:p>
                      <a:pPr marL="285750" lvl="0" indent="-285750">
                        <a:buFont typeface="Arial"/>
                        <a:buChar char="•"/>
                      </a:pPr>
                      <a:r>
                        <a:rPr lang="en-US" sz="1400" u="none" strike="noStrike" noProof="0">
                          <a:solidFill>
                            <a:srgbClr val="000000"/>
                          </a:solidFill>
                        </a:rPr>
                        <a:t>Artifact Generation</a:t>
                      </a:r>
                      <a:endParaRPr lang="en-US" sz="1400"/>
                    </a:p>
                  </a:txBody>
                  <a:tcPr/>
                </a:tc>
                <a:extLst>
                  <a:ext uri="{0D108BD9-81ED-4DB2-BD59-A6C34878D82A}">
                    <a16:rowId xmlns:a16="http://schemas.microsoft.com/office/drawing/2014/main" val="107727706"/>
                  </a:ext>
                </a:extLst>
              </a:tr>
              <a:tr h="301169">
                <a:tc>
                  <a:txBody>
                    <a:bodyPr/>
                    <a:lstStyle/>
                    <a:p>
                      <a:pPr marL="285750" marR="0" lvl="0" indent="-285750" algn="just">
                        <a:lnSpc>
                          <a:spcPct val="100000"/>
                        </a:lnSpc>
                        <a:spcBef>
                          <a:spcPts val="0"/>
                        </a:spcBef>
                        <a:spcAft>
                          <a:spcPts val="0"/>
                        </a:spcAft>
                        <a:buClr>
                          <a:srgbClr val="000000"/>
                        </a:buClr>
                        <a:buFont typeface="Arial,Sans-Serif"/>
                        <a:buChar char="•"/>
                      </a:pPr>
                      <a:r>
                        <a:rPr lang="en-US" sz="1400" u="none" strike="noStrike" noProof="0">
                          <a:solidFill>
                            <a:srgbClr val="000000"/>
                          </a:solidFill>
                        </a:rPr>
                        <a:t>Model Complexity and Real-Time Needs</a:t>
                      </a:r>
                    </a:p>
                  </a:txBody>
                  <a:tcPr/>
                </a:tc>
                <a:tc>
                  <a:txBody>
                    <a:bodyPr/>
                    <a:lstStyle/>
                    <a:p>
                      <a:pPr lvl="0">
                        <a:buNone/>
                      </a:pPr>
                      <a:endParaRPr lang="en-US" sz="1400" u="none" strike="noStrike" noProof="0">
                        <a:solidFill>
                          <a:srgbClr val="000000"/>
                        </a:solidFill>
                      </a:endParaRPr>
                    </a:p>
                  </a:txBody>
                  <a:tcPr/>
                </a:tc>
                <a:extLst>
                  <a:ext uri="{0D108BD9-81ED-4DB2-BD59-A6C34878D82A}">
                    <a16:rowId xmlns:a16="http://schemas.microsoft.com/office/drawing/2014/main" val="2802069944"/>
                  </a:ext>
                </a:extLst>
              </a:tr>
            </a:tbl>
          </a:graphicData>
        </a:graphic>
      </p:graphicFrame>
      <p:graphicFrame>
        <p:nvGraphicFramePr>
          <p:cNvPr id="7" name="Table 6">
            <a:extLst>
              <a:ext uri="{FF2B5EF4-FFF2-40B4-BE49-F238E27FC236}">
                <a16:creationId xmlns:a16="http://schemas.microsoft.com/office/drawing/2014/main" id="{F101ABEF-7B61-661D-2B21-C9CD91F5DF76}"/>
              </a:ext>
            </a:extLst>
          </p:cNvPr>
          <p:cNvGraphicFramePr>
            <a:graphicFrameLocks noGrp="1"/>
          </p:cNvGraphicFramePr>
          <p:nvPr>
            <p:extLst>
              <p:ext uri="{D42A27DB-BD31-4B8C-83A1-F6EECF244321}">
                <p14:modId xmlns:p14="http://schemas.microsoft.com/office/powerpoint/2010/main" val="1136952412"/>
              </p:ext>
            </p:extLst>
          </p:nvPr>
        </p:nvGraphicFramePr>
        <p:xfrm>
          <a:off x="520860" y="5420809"/>
          <a:ext cx="8329192" cy="914400"/>
        </p:xfrm>
        <a:graphic>
          <a:graphicData uri="http://schemas.openxmlformats.org/drawingml/2006/table">
            <a:tbl>
              <a:tblPr firstRow="1" bandRow="1">
                <a:tableStyleId>{2D5ABB26-0587-4C30-8999-92F81FD0307C}</a:tableStyleId>
              </a:tblPr>
              <a:tblGrid>
                <a:gridCol w="4164596">
                  <a:extLst>
                    <a:ext uri="{9D8B030D-6E8A-4147-A177-3AD203B41FA5}">
                      <a16:colId xmlns:a16="http://schemas.microsoft.com/office/drawing/2014/main" val="455297571"/>
                    </a:ext>
                  </a:extLst>
                </a:gridCol>
                <a:gridCol w="4164596">
                  <a:extLst>
                    <a:ext uri="{9D8B030D-6E8A-4147-A177-3AD203B41FA5}">
                      <a16:colId xmlns:a16="http://schemas.microsoft.com/office/drawing/2014/main" val="1972830641"/>
                    </a:ext>
                  </a:extLst>
                </a:gridCol>
              </a:tblGrid>
              <a:tr h="296118">
                <a:tc>
                  <a:txBody>
                    <a:bodyPr/>
                    <a:lstStyle/>
                    <a:p>
                      <a:pPr marL="285750" lvl="0" indent="-285750">
                        <a:buFont typeface="Arial"/>
                        <a:buChar char="•"/>
                      </a:pPr>
                      <a:r>
                        <a:rPr lang="en-US" sz="1400" b="0" i="0" u="none" strike="noStrike" noProof="0">
                          <a:solidFill>
                            <a:srgbClr val="000000"/>
                          </a:solidFill>
                          <a:latin typeface="Grandview Display"/>
                        </a:rPr>
                        <a:t>Develop a Custom CNN &amp; GAN Architecture</a:t>
                      </a:r>
                      <a:endParaRPr lang="en-US" sz="1400" u="none" strike="noStrike" noProof="0">
                        <a:solidFill>
                          <a:srgbClr val="000000"/>
                        </a:solidFill>
                      </a:endParaRPr>
                    </a:p>
                  </a:txBody>
                  <a:tcPr/>
                </a:tc>
                <a:tc>
                  <a:txBody>
                    <a:bodyPr/>
                    <a:lstStyle/>
                    <a:p>
                      <a:pPr marL="285750" lvl="0" indent="-285750">
                        <a:buFont typeface="Arial"/>
                        <a:buChar char="•"/>
                      </a:pPr>
                      <a:r>
                        <a:rPr lang="en-US" sz="1400" b="0" i="0" u="none" strike="noStrike" noProof="0">
                          <a:solidFill>
                            <a:srgbClr val="000000"/>
                          </a:solidFill>
                          <a:latin typeface="Grandview Display"/>
                        </a:rPr>
                        <a:t>Supports Web based application </a:t>
                      </a:r>
                      <a:endParaRPr lang="en-US" sz="1400"/>
                    </a:p>
                  </a:txBody>
                  <a:tcPr/>
                </a:tc>
                <a:extLst>
                  <a:ext uri="{0D108BD9-81ED-4DB2-BD59-A6C34878D82A}">
                    <a16:rowId xmlns:a16="http://schemas.microsoft.com/office/drawing/2014/main" val="2866725010"/>
                  </a:ext>
                </a:extLst>
              </a:tr>
              <a:tr h="296118">
                <a:tc>
                  <a:txBody>
                    <a:bodyPr/>
                    <a:lstStyle/>
                    <a:p>
                      <a:pPr marL="285750" marR="0" lvl="0" indent="-285750" algn="just">
                        <a:lnSpc>
                          <a:spcPct val="100000"/>
                        </a:lnSpc>
                        <a:spcBef>
                          <a:spcPts val="0"/>
                        </a:spcBef>
                        <a:spcAft>
                          <a:spcPts val="0"/>
                        </a:spcAft>
                        <a:buClr>
                          <a:srgbClr val="000000"/>
                        </a:buClr>
                        <a:buFont typeface="Arial"/>
                        <a:buChar char="•"/>
                      </a:pPr>
                      <a:r>
                        <a:rPr lang="en-US" sz="1400" b="0" i="0" u="none" strike="noStrike" noProof="0">
                          <a:solidFill>
                            <a:srgbClr val="000000"/>
                          </a:solidFill>
                          <a:latin typeface="Grandview Display"/>
                        </a:rPr>
                        <a:t>Evaluate Model Performance</a:t>
                      </a:r>
                      <a:endParaRPr lang="en-US" sz="1400"/>
                    </a:p>
                  </a:txBody>
                  <a:tcPr/>
                </a:tc>
                <a:tc>
                  <a:txBody>
                    <a:bodyPr/>
                    <a:lstStyle/>
                    <a:p>
                      <a:pPr marL="285750" lvl="0" indent="-285750">
                        <a:buFont typeface="Arial"/>
                        <a:buChar char="•"/>
                      </a:pPr>
                      <a:r>
                        <a:rPr lang="en-US" sz="1400" b="0" i="0" u="none" strike="noStrike" noProof="0">
                          <a:solidFill>
                            <a:srgbClr val="000000"/>
                          </a:solidFill>
                          <a:latin typeface="Grandview Display"/>
                        </a:rPr>
                        <a:t>Enhancement for Real time deployment </a:t>
                      </a:r>
                      <a:endParaRPr lang="en-US" sz="1400"/>
                    </a:p>
                  </a:txBody>
                  <a:tcPr/>
                </a:tc>
                <a:extLst>
                  <a:ext uri="{0D108BD9-81ED-4DB2-BD59-A6C34878D82A}">
                    <a16:rowId xmlns:a16="http://schemas.microsoft.com/office/drawing/2014/main" val="107727706"/>
                  </a:ext>
                </a:extLst>
              </a:tr>
              <a:tr h="296118">
                <a:tc>
                  <a:txBody>
                    <a:bodyPr/>
                    <a:lstStyle/>
                    <a:p>
                      <a:pPr marL="285750" marR="0" lvl="0" indent="-285750" algn="just">
                        <a:lnSpc>
                          <a:spcPct val="100000"/>
                        </a:lnSpc>
                        <a:spcBef>
                          <a:spcPts val="0"/>
                        </a:spcBef>
                        <a:spcAft>
                          <a:spcPts val="0"/>
                        </a:spcAft>
                        <a:buClr>
                          <a:srgbClr val="000000"/>
                        </a:buClr>
                        <a:buFont typeface="Arial,Sans-Serif"/>
                        <a:buChar char="•"/>
                      </a:pPr>
                      <a:r>
                        <a:rPr lang="en-US" sz="1400" u="none" strike="noStrike" noProof="0">
                          <a:solidFill>
                            <a:srgbClr val="000000"/>
                          </a:solidFill>
                        </a:rPr>
                        <a:t>Model Complexity and Real-Time Needs</a:t>
                      </a:r>
                    </a:p>
                  </a:txBody>
                  <a:tcPr/>
                </a:tc>
                <a:tc>
                  <a:txBody>
                    <a:bodyPr/>
                    <a:lstStyle/>
                    <a:p>
                      <a:pPr marL="285750" lvl="0" indent="-285750">
                        <a:buFont typeface="Arial"/>
                        <a:buChar char="•"/>
                      </a:pPr>
                      <a:r>
                        <a:rPr lang="en-US" sz="1400" b="0" i="0" u="none" strike="noStrike" noProof="0">
                          <a:solidFill>
                            <a:srgbClr val="000000"/>
                          </a:solidFill>
                          <a:latin typeface="Grandview Display"/>
                        </a:rPr>
                        <a:t>Analyze Influencing Factors and Improvements</a:t>
                      </a:r>
                      <a:endParaRPr lang="en-US" sz="1400"/>
                    </a:p>
                  </a:txBody>
                  <a:tcPr/>
                </a:tc>
                <a:extLst>
                  <a:ext uri="{0D108BD9-81ED-4DB2-BD59-A6C34878D82A}">
                    <a16:rowId xmlns:a16="http://schemas.microsoft.com/office/drawing/2014/main" val="2802069944"/>
                  </a:ext>
                </a:extLst>
              </a:tr>
            </a:tbl>
          </a:graphicData>
        </a:graphic>
      </p:graphicFrame>
    </p:spTree>
    <p:extLst>
      <p:ext uri="{BB962C8B-B14F-4D97-AF65-F5344CB8AC3E}">
        <p14:creationId xmlns:p14="http://schemas.microsoft.com/office/powerpoint/2010/main" val="108002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E520-E118-B0A9-E237-D2E8551E8D0C}"/>
              </a:ext>
            </a:extLst>
          </p:cNvPr>
          <p:cNvSpPr>
            <a:spLocks noGrp="1"/>
          </p:cNvSpPr>
          <p:nvPr>
            <p:ph type="title"/>
          </p:nvPr>
        </p:nvSpPr>
        <p:spPr>
          <a:xfrm>
            <a:off x="430622" y="383740"/>
            <a:ext cx="8800551" cy="545561"/>
          </a:xfrm>
        </p:spPr>
        <p:txBody>
          <a:bodyPr>
            <a:normAutofit/>
          </a:bodyPr>
          <a:lstStyle/>
          <a:p>
            <a:r>
              <a:rPr lang="en-US" sz="2400">
                <a:latin typeface="Grandview Display"/>
                <a:cs typeface="Arial"/>
              </a:rPr>
              <a:t>Tools/Techniques Used </a:t>
            </a:r>
            <a:endParaRPr lang="en-US" sz="2400"/>
          </a:p>
        </p:txBody>
      </p:sp>
      <p:sp>
        <p:nvSpPr>
          <p:cNvPr id="5" name="Footer Placeholder 4">
            <a:extLst>
              <a:ext uri="{FF2B5EF4-FFF2-40B4-BE49-F238E27FC236}">
                <a16:creationId xmlns:a16="http://schemas.microsoft.com/office/drawing/2014/main" id="{9192094C-CF26-63D7-9ACD-30A31877947B}"/>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73EF6ACA-A974-FA2F-7D57-70B7560EBA6F}"/>
              </a:ext>
            </a:extLst>
          </p:cNvPr>
          <p:cNvSpPr>
            <a:spLocks noGrp="1"/>
          </p:cNvSpPr>
          <p:nvPr>
            <p:ph type="sldNum" sz="quarter" idx="16"/>
          </p:nvPr>
        </p:nvSpPr>
        <p:spPr/>
        <p:txBody>
          <a:bodyPr/>
          <a:lstStyle/>
          <a:p>
            <a:fld id="{2F63C605-4FC6-46DE-BC90-871762EA3F52}" type="slidenum">
              <a:rPr lang="en-SG" smtClean="0"/>
              <a:pPr/>
              <a:t>3</a:t>
            </a:fld>
            <a:endParaRPr lang="en-SG"/>
          </a:p>
        </p:txBody>
      </p:sp>
      <p:graphicFrame>
        <p:nvGraphicFramePr>
          <p:cNvPr id="3" name="Table 2">
            <a:extLst>
              <a:ext uri="{FF2B5EF4-FFF2-40B4-BE49-F238E27FC236}">
                <a16:creationId xmlns:a16="http://schemas.microsoft.com/office/drawing/2014/main" id="{29C6BDCA-A64E-C186-DB8E-C853166D353F}"/>
              </a:ext>
            </a:extLst>
          </p:cNvPr>
          <p:cNvGraphicFramePr>
            <a:graphicFrameLocks noGrp="1"/>
          </p:cNvGraphicFramePr>
          <p:nvPr>
            <p:extLst>
              <p:ext uri="{D42A27DB-BD31-4B8C-83A1-F6EECF244321}">
                <p14:modId xmlns:p14="http://schemas.microsoft.com/office/powerpoint/2010/main" val="2254062781"/>
              </p:ext>
            </p:extLst>
          </p:nvPr>
        </p:nvGraphicFramePr>
        <p:xfrm>
          <a:off x="434162" y="1293628"/>
          <a:ext cx="8072228" cy="5034280"/>
        </p:xfrm>
        <a:graphic>
          <a:graphicData uri="http://schemas.openxmlformats.org/drawingml/2006/table">
            <a:tbl>
              <a:tblPr firstRow="1" bandRow="1">
                <a:tableStyleId>{3B4B98B0-60AC-42C2-AFA5-B58CD77FA1E5}</a:tableStyleId>
              </a:tblPr>
              <a:tblGrid>
                <a:gridCol w="1899021">
                  <a:extLst>
                    <a:ext uri="{9D8B030D-6E8A-4147-A177-3AD203B41FA5}">
                      <a16:colId xmlns:a16="http://schemas.microsoft.com/office/drawing/2014/main" val="1110669258"/>
                    </a:ext>
                  </a:extLst>
                </a:gridCol>
                <a:gridCol w="6173207">
                  <a:extLst>
                    <a:ext uri="{9D8B030D-6E8A-4147-A177-3AD203B41FA5}">
                      <a16:colId xmlns:a16="http://schemas.microsoft.com/office/drawing/2014/main" val="2280310498"/>
                    </a:ext>
                  </a:extLst>
                </a:gridCol>
              </a:tblGrid>
              <a:tr h="370840">
                <a:tc>
                  <a:txBody>
                    <a:bodyPr/>
                    <a:lstStyle/>
                    <a:p>
                      <a:pPr lvl="0">
                        <a:buNone/>
                      </a:pPr>
                      <a:r>
                        <a:rPr lang="en-US" sz="1200" u="none" strike="noStrike" noProof="0">
                          <a:solidFill>
                            <a:srgbClr val="030712"/>
                          </a:solidFill>
                        </a:rPr>
                        <a:t>Processing Phase</a:t>
                      </a:r>
                      <a:endParaRPr lang="en-US" sz="1200"/>
                    </a:p>
                  </a:txBody>
                  <a:tcPr/>
                </a:tc>
                <a:tc>
                  <a:txBody>
                    <a:bodyPr/>
                    <a:lstStyle/>
                    <a:p>
                      <a:pPr lvl="0">
                        <a:buNone/>
                      </a:pPr>
                      <a:r>
                        <a:rPr lang="en-US" sz="1200" u="none" strike="noStrike" noProof="0">
                          <a:solidFill>
                            <a:srgbClr val="030712"/>
                          </a:solidFill>
                        </a:rPr>
                        <a:t>Process Details</a:t>
                      </a:r>
                      <a:endParaRPr lang="en-US" sz="1200"/>
                    </a:p>
                  </a:txBody>
                  <a:tcPr/>
                </a:tc>
                <a:extLst>
                  <a:ext uri="{0D108BD9-81ED-4DB2-BD59-A6C34878D82A}">
                    <a16:rowId xmlns:a16="http://schemas.microsoft.com/office/drawing/2014/main" val="3321411415"/>
                  </a:ext>
                </a:extLst>
              </a:tr>
              <a:tr h="370840">
                <a:tc>
                  <a:txBody>
                    <a:bodyPr/>
                    <a:lstStyle/>
                    <a:p>
                      <a:r>
                        <a:rPr lang="en-US" sz="1200"/>
                        <a:t>Initial Dataset</a:t>
                      </a:r>
                    </a:p>
                  </a:txBody>
                  <a:tcPr/>
                </a:tc>
                <a:tc>
                  <a:txBody>
                    <a:bodyPr/>
                    <a:lstStyle/>
                    <a:p>
                      <a:pPr marL="285750" lvl="0" indent="-285750" algn="l">
                        <a:lnSpc>
                          <a:spcPct val="100000"/>
                        </a:lnSpc>
                        <a:spcBef>
                          <a:spcPts val="0"/>
                        </a:spcBef>
                        <a:spcAft>
                          <a:spcPts val="0"/>
                        </a:spcAft>
                        <a:buFont typeface="Arial"/>
                        <a:buChar char="•"/>
                      </a:pPr>
                      <a:r>
                        <a:rPr lang="en-US" sz="1200" u="none" strike="noStrike" noProof="0">
                          <a:solidFill>
                            <a:srgbClr val="030712"/>
                          </a:solidFill>
                        </a:rPr>
                        <a:t>Raw video footage from Beex AUV</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28,877 frame pairs extracted</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Resolution: 1920x1080</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Frame Rate: 15 FPS</a:t>
                      </a:r>
                      <a:endParaRPr lang="en-US" sz="1200"/>
                    </a:p>
                  </a:txBody>
                  <a:tcPr/>
                </a:tc>
                <a:extLst>
                  <a:ext uri="{0D108BD9-81ED-4DB2-BD59-A6C34878D82A}">
                    <a16:rowId xmlns:a16="http://schemas.microsoft.com/office/drawing/2014/main" val="3776489980"/>
                  </a:ext>
                </a:extLst>
              </a:tr>
              <a:tr h="370840">
                <a:tc>
                  <a:txBody>
                    <a:bodyPr/>
                    <a:lstStyle/>
                    <a:p>
                      <a:pPr lvl="0">
                        <a:buNone/>
                      </a:pPr>
                      <a:r>
                        <a:rPr lang="en-US" sz="1200" u="none" strike="noStrike" noProof="0">
                          <a:solidFill>
                            <a:srgbClr val="030712"/>
                          </a:solidFill>
                        </a:rPr>
                        <a:t>Data Sampling</a:t>
                      </a:r>
                      <a:endParaRPr lang="en-US" sz="1200"/>
                    </a:p>
                  </a:txBody>
                  <a:tcPr/>
                </a:tc>
                <a:tc>
                  <a:txBody>
                    <a:bodyPr/>
                    <a:lstStyle/>
                    <a:p>
                      <a:pPr marL="285750" lvl="0" indent="-285750" algn="l">
                        <a:lnSpc>
                          <a:spcPct val="100000"/>
                        </a:lnSpc>
                        <a:spcBef>
                          <a:spcPts val="0"/>
                        </a:spcBef>
                        <a:spcAft>
                          <a:spcPts val="0"/>
                        </a:spcAft>
                        <a:buFont typeface="Arial"/>
                        <a:buChar char="•"/>
                      </a:pPr>
                      <a:r>
                        <a:rPr lang="en-US" sz="1200" u="none" strike="noStrike" noProof="0">
                          <a:solidFill>
                            <a:srgbClr val="030712"/>
                          </a:solidFill>
                        </a:rPr>
                        <a:t>Reduced to 5,776 unique frames</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Removed redundant frames</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Maintained original resolution</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Optimized for feature extraction</a:t>
                      </a:r>
                      <a:endParaRPr lang="en-US" sz="1200"/>
                    </a:p>
                  </a:txBody>
                  <a:tcPr/>
                </a:tc>
                <a:extLst>
                  <a:ext uri="{0D108BD9-81ED-4DB2-BD59-A6C34878D82A}">
                    <a16:rowId xmlns:a16="http://schemas.microsoft.com/office/drawing/2014/main" val="2161591920"/>
                  </a:ext>
                </a:extLst>
              </a:tr>
              <a:tr h="370840">
                <a:tc>
                  <a:txBody>
                    <a:bodyPr/>
                    <a:lstStyle/>
                    <a:p>
                      <a:pPr lvl="0">
                        <a:buNone/>
                      </a:pPr>
                      <a:r>
                        <a:rPr lang="en-US" sz="1200" u="none" strike="noStrike" noProof="0">
                          <a:solidFill>
                            <a:srgbClr val="030712"/>
                          </a:solidFill>
                        </a:rPr>
                        <a:t>Enhancement Application</a:t>
                      </a:r>
                      <a:endParaRPr lang="en-US" sz="1200"/>
                    </a:p>
                  </a:txBody>
                  <a:tcPr/>
                </a:tc>
                <a:tc>
                  <a:txBody>
                    <a:bodyPr/>
                    <a:lstStyle/>
                    <a:p>
                      <a:pPr marL="285750" lvl="0" indent="-285750" algn="l">
                        <a:lnSpc>
                          <a:spcPct val="100000"/>
                        </a:lnSpc>
                        <a:spcBef>
                          <a:spcPts val="0"/>
                        </a:spcBef>
                        <a:spcAft>
                          <a:spcPts val="0"/>
                        </a:spcAft>
                        <a:buFont typeface="Arial"/>
                        <a:buChar char="•"/>
                      </a:pPr>
                      <a:r>
                        <a:rPr lang="en-US" sz="1200" u="none" strike="noStrike" noProof="0">
                          <a:solidFill>
                            <a:srgbClr val="030712"/>
                          </a:solidFill>
                        </a:rPr>
                        <a:t>Each raw image (5,776) enhanced using:</a:t>
                      </a:r>
                      <a:endParaRPr lang="en-US" sz="1200"/>
                    </a:p>
                    <a:p>
                      <a:pPr marL="457200" lvl="1" indent="0" algn="l">
                        <a:lnSpc>
                          <a:spcPct val="100000"/>
                        </a:lnSpc>
                        <a:spcBef>
                          <a:spcPts val="0"/>
                        </a:spcBef>
                        <a:spcAft>
                          <a:spcPts val="0"/>
                        </a:spcAft>
                        <a:buNone/>
                      </a:pPr>
                      <a:r>
                        <a:rPr lang="en-US" sz="1200" u="none" strike="noStrike" noProof="0">
                          <a:solidFill>
                            <a:srgbClr val="030712"/>
                          </a:solidFill>
                        </a:rPr>
                        <a:t>RGHS Method → 5,776 images</a:t>
                      </a:r>
                      <a:endParaRPr lang="en-US" sz="1200"/>
                    </a:p>
                    <a:p>
                      <a:pPr marL="457200" lvl="1" indent="0" algn="l">
                        <a:lnSpc>
                          <a:spcPct val="100000"/>
                        </a:lnSpc>
                        <a:spcBef>
                          <a:spcPts val="0"/>
                        </a:spcBef>
                        <a:spcAft>
                          <a:spcPts val="0"/>
                        </a:spcAft>
                        <a:buNone/>
                      </a:pPr>
                      <a:r>
                        <a:rPr lang="en-US" sz="1200" u="none" strike="noStrike" noProof="0">
                          <a:solidFill>
                            <a:srgbClr val="030712"/>
                          </a:solidFill>
                        </a:rPr>
                        <a:t>UCM Method → 5,776 images</a:t>
                      </a:r>
                      <a:endParaRPr lang="en-US" sz="1200"/>
                    </a:p>
                    <a:p>
                      <a:pPr marL="457200" lvl="1" indent="0" algn="l">
                        <a:lnSpc>
                          <a:spcPct val="100000"/>
                        </a:lnSpc>
                        <a:spcBef>
                          <a:spcPts val="0"/>
                        </a:spcBef>
                        <a:spcAft>
                          <a:spcPts val="0"/>
                        </a:spcAft>
                        <a:buNone/>
                      </a:pPr>
                      <a:r>
                        <a:rPr lang="en-US" sz="1200" u="none" strike="noStrike" noProof="0">
                          <a:solidFill>
                            <a:srgbClr val="030712"/>
                          </a:solidFill>
                        </a:rPr>
                        <a:t>ICM Method → 5,776 images</a:t>
                      </a:r>
                      <a:endParaRPr lang="en-US" sz="1200"/>
                    </a:p>
                    <a:p>
                      <a:pPr marL="457200" lvl="1" indent="0" algn="l">
                        <a:lnSpc>
                          <a:spcPct val="100000"/>
                        </a:lnSpc>
                        <a:spcBef>
                          <a:spcPts val="0"/>
                        </a:spcBef>
                        <a:spcAft>
                          <a:spcPts val="0"/>
                        </a:spcAft>
                        <a:buNone/>
                      </a:pPr>
                      <a:r>
                        <a:rPr lang="en-US" sz="1200" u="none" strike="noStrike" noProof="0">
                          <a:solidFill>
                            <a:srgbClr val="030712"/>
                          </a:solidFill>
                        </a:rPr>
                        <a:t>Company's Method → 5,776 images</a:t>
                      </a:r>
                      <a:endParaRPr lang="en-US" sz="1200"/>
                    </a:p>
                    <a:p>
                      <a:pPr marL="457200" lvl="1" indent="0" algn="l">
                        <a:lnSpc>
                          <a:spcPct val="100000"/>
                        </a:lnSpc>
                        <a:spcBef>
                          <a:spcPts val="0"/>
                        </a:spcBef>
                        <a:spcAft>
                          <a:spcPts val="0"/>
                        </a:spcAft>
                        <a:buNone/>
                      </a:pPr>
                      <a:r>
                        <a:rPr lang="en-US" sz="1200" u="none" strike="noStrike" noProof="0">
                          <a:solidFill>
                            <a:srgbClr val="030712"/>
                          </a:solidFill>
                        </a:rPr>
                        <a:t>ICM + Company Method → 5,776 images</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Total: 28,880 enhanced images (5 versions per raw image)</a:t>
                      </a:r>
                      <a:endParaRPr lang="en-US" sz="1200"/>
                    </a:p>
                  </a:txBody>
                  <a:tcPr/>
                </a:tc>
                <a:extLst>
                  <a:ext uri="{0D108BD9-81ED-4DB2-BD59-A6C34878D82A}">
                    <a16:rowId xmlns:a16="http://schemas.microsoft.com/office/drawing/2014/main" val="3225908227"/>
                  </a:ext>
                </a:extLst>
              </a:tr>
              <a:tr h="370840">
                <a:tc>
                  <a:txBody>
                    <a:bodyPr/>
                    <a:lstStyle/>
                    <a:p>
                      <a:pPr lvl="0">
                        <a:buNone/>
                      </a:pPr>
                      <a:r>
                        <a:rPr lang="en-US" sz="1200" u="none" strike="noStrike" noProof="0">
                          <a:solidFill>
                            <a:srgbClr val="030712"/>
                          </a:solidFill>
                        </a:rPr>
                        <a:t>Unsupervised Selection</a:t>
                      </a:r>
                      <a:endParaRPr lang="en-US" sz="1200"/>
                    </a:p>
                  </a:txBody>
                  <a:tcPr/>
                </a:tc>
                <a:tc>
                  <a:txBody>
                    <a:bodyPr/>
                    <a:lstStyle/>
                    <a:p>
                      <a:pPr marL="285750" lvl="0" indent="-285750" algn="l">
                        <a:lnSpc>
                          <a:spcPct val="100000"/>
                        </a:lnSpc>
                        <a:spcBef>
                          <a:spcPts val="0"/>
                        </a:spcBef>
                        <a:spcAft>
                          <a:spcPts val="0"/>
                        </a:spcAft>
                        <a:buFont typeface="Arial"/>
                        <a:buChar char="•"/>
                      </a:pPr>
                      <a:r>
                        <a:rPr lang="en-US" sz="1200" u="none" strike="noStrike" noProof="0">
                          <a:solidFill>
                            <a:srgbClr val="030712"/>
                          </a:solidFill>
                        </a:rPr>
                        <a:t>Feature extraction performed on all enhanced versions</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Automatic selection of best enhancement per image</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Quality metrics comparison</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Selection of optimal enhancement method per image</a:t>
                      </a:r>
                      <a:endParaRPr lang="en-US" sz="1200"/>
                    </a:p>
                  </a:txBody>
                  <a:tcPr/>
                </a:tc>
                <a:extLst>
                  <a:ext uri="{0D108BD9-81ED-4DB2-BD59-A6C34878D82A}">
                    <a16:rowId xmlns:a16="http://schemas.microsoft.com/office/drawing/2014/main" val="281024046"/>
                  </a:ext>
                </a:extLst>
              </a:tr>
              <a:tr h="370840">
                <a:tc>
                  <a:txBody>
                    <a:bodyPr/>
                    <a:lstStyle/>
                    <a:p>
                      <a:pPr lvl="0">
                        <a:buNone/>
                      </a:pPr>
                      <a:r>
                        <a:rPr lang="en-US" sz="1200" u="none" strike="noStrike" noProof="0">
                          <a:solidFill>
                            <a:srgbClr val="030712"/>
                          </a:solidFill>
                        </a:rPr>
                        <a:t>Base Dataset</a:t>
                      </a:r>
                      <a:endParaRPr lang="en-US" sz="1200"/>
                    </a:p>
                  </a:txBody>
                  <a:tcPr/>
                </a:tc>
                <a:tc>
                  <a:txBody>
                    <a:bodyPr/>
                    <a:lstStyle/>
                    <a:p>
                      <a:pPr marL="285750" lvl="0" indent="-285750" algn="l">
                        <a:lnSpc>
                          <a:spcPct val="100000"/>
                        </a:lnSpc>
                        <a:spcBef>
                          <a:spcPts val="0"/>
                        </a:spcBef>
                        <a:spcAft>
                          <a:spcPts val="0"/>
                        </a:spcAft>
                        <a:buFont typeface="Arial"/>
                        <a:buChar char="•"/>
                      </a:pPr>
                      <a:r>
                        <a:rPr lang="en-US" sz="1200" u="none" strike="noStrike" noProof="0">
                          <a:solidFill>
                            <a:srgbClr val="030712"/>
                          </a:solidFill>
                        </a:rPr>
                        <a:t>TrainA: 5,776 raw images</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TrainB: 5,776 best-enhanced images</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Each TrainB image selected from one of five enhancement methods</a:t>
                      </a:r>
                      <a:endParaRPr lang="en-US" sz="1200"/>
                    </a:p>
                    <a:p>
                      <a:pPr marL="285750" lvl="0" indent="-285750" algn="l">
                        <a:lnSpc>
                          <a:spcPct val="100000"/>
                        </a:lnSpc>
                        <a:spcBef>
                          <a:spcPts val="0"/>
                        </a:spcBef>
                        <a:spcAft>
                          <a:spcPts val="0"/>
                        </a:spcAft>
                        <a:buFont typeface="Arial"/>
                        <a:buChar char="•"/>
                      </a:pPr>
                      <a:r>
                        <a:rPr lang="en-US" sz="1200" u="none" strike="noStrike" noProof="0">
                          <a:solidFill>
                            <a:srgbClr val="030712"/>
                          </a:solidFill>
                        </a:rPr>
                        <a:t>Optimal pairs determined by unsupervised learning</a:t>
                      </a:r>
                      <a:endParaRPr lang="en-US" sz="1200"/>
                    </a:p>
                  </a:txBody>
                  <a:tcPr/>
                </a:tc>
                <a:extLst>
                  <a:ext uri="{0D108BD9-81ED-4DB2-BD59-A6C34878D82A}">
                    <a16:rowId xmlns:a16="http://schemas.microsoft.com/office/drawing/2014/main" val="2845442495"/>
                  </a:ext>
                </a:extLst>
              </a:tr>
            </a:tbl>
          </a:graphicData>
        </a:graphic>
      </p:graphicFrame>
      <p:graphicFrame>
        <p:nvGraphicFramePr>
          <p:cNvPr id="14" name="Table 13">
            <a:extLst>
              <a:ext uri="{FF2B5EF4-FFF2-40B4-BE49-F238E27FC236}">
                <a16:creationId xmlns:a16="http://schemas.microsoft.com/office/drawing/2014/main" id="{5C5BC05A-98C9-366B-5CFD-F9A1AB78C20B}"/>
              </a:ext>
            </a:extLst>
          </p:cNvPr>
          <p:cNvGraphicFramePr>
            <a:graphicFrameLocks noGrp="1"/>
          </p:cNvGraphicFramePr>
          <p:nvPr>
            <p:extLst>
              <p:ext uri="{D42A27DB-BD31-4B8C-83A1-F6EECF244321}">
                <p14:modId xmlns:p14="http://schemas.microsoft.com/office/powerpoint/2010/main" val="2563956481"/>
              </p:ext>
            </p:extLst>
          </p:nvPr>
        </p:nvGraphicFramePr>
        <p:xfrm>
          <a:off x="8784979" y="1292844"/>
          <a:ext cx="3094274" cy="2796787"/>
        </p:xfrm>
        <a:graphic>
          <a:graphicData uri="http://schemas.openxmlformats.org/drawingml/2006/table">
            <a:tbl>
              <a:tblPr bandRow="1">
                <a:tableStyleId>{5C22544A-7EE6-4342-B048-85BDC9FD1C3A}</a:tableStyleId>
              </a:tblPr>
              <a:tblGrid>
                <a:gridCol w="3094274">
                  <a:extLst>
                    <a:ext uri="{9D8B030D-6E8A-4147-A177-3AD203B41FA5}">
                      <a16:colId xmlns:a16="http://schemas.microsoft.com/office/drawing/2014/main" val="2875946208"/>
                    </a:ext>
                  </a:extLst>
                </a:gridCol>
              </a:tblGrid>
              <a:tr h="349651">
                <a:tc>
                  <a:txBody>
                    <a:bodyPr/>
                    <a:lstStyle/>
                    <a:p>
                      <a:pPr algn="l" rtl="0" fontAlgn="base">
                        <a:lnSpc>
                          <a:spcPts val="1125"/>
                        </a:lnSpc>
                      </a:pPr>
                      <a:r>
                        <a:rPr lang="en-US" sz="1200" b="1" i="0" u="sng" strike="noStrike">
                          <a:solidFill>
                            <a:schemeClr val="tx1"/>
                          </a:solidFill>
                          <a:effectLst/>
                          <a:latin typeface="Grandview Display"/>
                        </a:rPr>
                        <a:t>Training Options</a:t>
                      </a:r>
                      <a:endParaRPr lang="en-US" sz="1200" b="1" i="0" u="sng">
                        <a:solidFill>
                          <a:schemeClr val="tx1"/>
                        </a:solidFill>
                        <a:effectLst/>
                        <a:latin typeface="Grandview Display"/>
                      </a:endParaRPr>
                    </a:p>
                  </a:txBody>
                  <a:tcPr marL="72238" marR="72238" marT="36119" marB="36119">
                    <a:lnL w="10030" cap="flat" cmpd="sng" algn="ctr">
                      <a:solidFill>
                        <a:srgbClr val="FFFFFF"/>
                      </a:solidFill>
                      <a:prstDash val="solid"/>
                      <a:round/>
                      <a:headEnd type="none" w="med" len="med"/>
                      <a:tailEnd type="none" w="med" len="med"/>
                    </a:lnL>
                    <a:lnR w="10030" cap="flat" cmpd="sng" algn="ctr">
                      <a:solidFill>
                        <a:srgbClr val="FFFFFF"/>
                      </a:solidFill>
                      <a:prstDash val="solid"/>
                      <a:round/>
                      <a:headEnd type="none" w="med" len="med"/>
                      <a:tailEnd type="none" w="med" len="med"/>
                    </a:lnR>
                    <a:lnT w="10030" cap="flat" cmpd="sng" algn="ctr">
                      <a:solidFill>
                        <a:srgbClr val="FFFFFF"/>
                      </a:solidFill>
                      <a:prstDash val="solid"/>
                      <a:round/>
                      <a:headEnd type="none" w="med" len="med"/>
                      <a:tailEnd type="none" w="med" len="med"/>
                    </a:lnT>
                    <a:lnB w="10030" cap="flat" cmpd="sng" algn="ctr">
                      <a:solidFill>
                        <a:srgbClr val="FFFFFF"/>
                      </a:solidFill>
                      <a:prstDash val="solid"/>
                      <a:round/>
                      <a:headEnd type="none" w="med" len="med"/>
                      <a:tailEnd type="none" w="med" len="med"/>
                    </a:lnB>
                    <a:solidFill>
                      <a:srgbClr val="E7EBFB"/>
                    </a:solidFill>
                  </a:tcPr>
                </a:tc>
                <a:extLst>
                  <a:ext uri="{0D108BD9-81ED-4DB2-BD59-A6C34878D82A}">
                    <a16:rowId xmlns:a16="http://schemas.microsoft.com/office/drawing/2014/main" val="276858609"/>
                  </a:ext>
                </a:extLst>
              </a:tr>
              <a:tr h="1543288">
                <a:tc>
                  <a:txBody>
                    <a:bodyPr/>
                    <a:lstStyle/>
                    <a:p>
                      <a:pPr marL="0" lvl="0" indent="0" algn="l">
                        <a:lnSpc>
                          <a:spcPts val="1125"/>
                        </a:lnSpc>
                        <a:buClr>
                          <a:srgbClr val="000000"/>
                        </a:buClr>
                        <a:buNone/>
                      </a:pPr>
                      <a:r>
                        <a:rPr lang="en-US" sz="1200" b="1" i="0" u="none" strike="noStrike" noProof="0">
                          <a:solidFill>
                            <a:schemeClr val="tx1"/>
                          </a:solidFill>
                          <a:effectLst/>
                          <a:latin typeface="Grandview Display"/>
                        </a:rPr>
                        <a:t>Option 1: Base Dataset Only</a:t>
                      </a:r>
                      <a:br>
                        <a:rPr lang="en-US" sz="1200" b="0" i="0" u="none" strike="noStrike" noProof="0">
                          <a:solidFill>
                            <a:srgbClr val="000000"/>
                          </a:solidFill>
                          <a:effectLst/>
                          <a:latin typeface="Grandview Display"/>
                        </a:rPr>
                      </a:br>
                      <a:br>
                        <a:rPr lang="en-US" sz="1200" b="0" i="0" u="none" strike="noStrike" noProof="0">
                          <a:solidFill>
                            <a:srgbClr val="000000"/>
                          </a:solidFill>
                          <a:effectLst/>
                          <a:latin typeface="Grandview Display"/>
                        </a:rPr>
                      </a:br>
                      <a:r>
                        <a:rPr lang="en-US" sz="1200" b="0" i="0" u="none" strike="noStrike" noProof="0">
                          <a:solidFill>
                            <a:schemeClr val="tx1"/>
                          </a:solidFill>
                          <a:effectLst/>
                          <a:latin typeface="Grandview Display"/>
                        </a:rPr>
                        <a:t>Use 5,776 proprietary image pairs</a:t>
                      </a:r>
                      <a:br>
                        <a:rPr lang="en-US" sz="1200" b="0" i="0" u="none" strike="noStrike" noProof="0">
                          <a:solidFill>
                            <a:srgbClr val="000000"/>
                          </a:solidFill>
                          <a:effectLst/>
                          <a:latin typeface="Grandview Display"/>
                        </a:rPr>
                      </a:br>
                      <a:r>
                        <a:rPr lang="en-US" sz="1200" b="0" i="0" u="none" strike="noStrike" noProof="0">
                          <a:solidFill>
                            <a:schemeClr val="tx1"/>
                          </a:solidFill>
                          <a:effectLst/>
                          <a:latin typeface="Grandview Display"/>
                        </a:rPr>
                        <a:t>Focused on specific underwater conditions</a:t>
                      </a:r>
                    </a:p>
                    <a:p>
                      <a:pPr lvl="0" algn="l">
                        <a:lnSpc>
                          <a:spcPts val="1125"/>
                        </a:lnSpc>
                        <a:buNone/>
                      </a:pPr>
                      <a:endParaRPr lang="en-US" sz="1200" b="0" i="0" u="none" strike="noStrike" noProof="0">
                        <a:solidFill>
                          <a:schemeClr val="tx1"/>
                        </a:solidFill>
                        <a:effectLst/>
                        <a:latin typeface="Grandview Display"/>
                      </a:endParaRPr>
                    </a:p>
                    <a:p>
                      <a:pPr marL="0" lvl="0" indent="0" algn="l">
                        <a:lnSpc>
                          <a:spcPts val="1125"/>
                        </a:lnSpc>
                        <a:buClr>
                          <a:srgbClr val="000000"/>
                        </a:buClr>
                        <a:buNone/>
                      </a:pPr>
                      <a:r>
                        <a:rPr lang="en-US" sz="1200" b="1" i="0" u="none" strike="noStrike" noProof="0">
                          <a:solidFill>
                            <a:schemeClr val="tx1"/>
                          </a:solidFill>
                          <a:effectLst/>
                          <a:latin typeface="Grandview Display"/>
                        </a:rPr>
                        <a:t>Option 2: Combined Dataset</a:t>
                      </a:r>
                      <a:endParaRPr lang="en-US" sz="1200" b="1">
                        <a:solidFill>
                          <a:schemeClr val="tx1"/>
                        </a:solidFill>
                      </a:endParaRPr>
                    </a:p>
                    <a:p>
                      <a:pPr marL="0" lvl="0" indent="0" algn="l">
                        <a:lnSpc>
                          <a:spcPts val="1125"/>
                        </a:lnSpc>
                        <a:buNone/>
                      </a:pPr>
                      <a:br>
                        <a:rPr lang="en-US" sz="1200" b="0" i="0" u="none" strike="noStrike" noProof="0">
                          <a:solidFill>
                            <a:srgbClr val="000000"/>
                          </a:solidFill>
                          <a:effectLst/>
                          <a:latin typeface="Grandview Display"/>
                        </a:rPr>
                      </a:br>
                      <a:r>
                        <a:rPr lang="en-US" sz="1200" b="0" i="0" u="none" strike="noStrike" noProof="0">
                          <a:solidFill>
                            <a:schemeClr val="tx1"/>
                          </a:solidFill>
                          <a:effectLst/>
                          <a:latin typeface="Grandview Display"/>
                        </a:rPr>
                        <a:t>Base dataset + Public underwater datasets.</a:t>
                      </a:r>
                      <a:endParaRPr lang="en-US" sz="1200">
                        <a:solidFill>
                          <a:schemeClr val="tx1"/>
                        </a:solidFill>
                      </a:endParaRPr>
                    </a:p>
                    <a:p>
                      <a:pPr marL="0" lvl="0" indent="0" algn="l">
                        <a:lnSpc>
                          <a:spcPts val="1125"/>
                        </a:lnSpc>
                        <a:buNone/>
                      </a:pPr>
                      <a:br>
                        <a:rPr lang="en-US" sz="1200" b="0" i="0" u="none" strike="noStrike" noProof="0">
                          <a:solidFill>
                            <a:srgbClr val="000000"/>
                          </a:solidFill>
                          <a:effectLst/>
                          <a:latin typeface="Grandview Display"/>
                        </a:rPr>
                      </a:br>
                      <a:r>
                        <a:rPr lang="en-US" sz="1200" b="0" i="0" u="none" strike="noStrike" noProof="0">
                          <a:solidFill>
                            <a:schemeClr val="tx1"/>
                          </a:solidFill>
                          <a:effectLst/>
                          <a:latin typeface="Grandview Display"/>
                        </a:rPr>
                        <a:t>Enhanced model robustness</a:t>
                      </a:r>
                      <a:endParaRPr lang="en-US" sz="1200">
                        <a:solidFill>
                          <a:schemeClr val="tx1"/>
                        </a:solidFill>
                      </a:endParaRPr>
                    </a:p>
                    <a:p>
                      <a:pPr marL="0" lvl="0" indent="0" algn="l">
                        <a:lnSpc>
                          <a:spcPts val="1125"/>
                        </a:lnSpc>
                        <a:buNone/>
                      </a:pPr>
                      <a:br>
                        <a:rPr lang="en-US" sz="1200" b="0" i="0" u="none" strike="noStrike" noProof="0">
                          <a:solidFill>
                            <a:srgbClr val="000000"/>
                          </a:solidFill>
                          <a:effectLst/>
                          <a:latin typeface="Grandview Display"/>
                        </a:rPr>
                      </a:br>
                      <a:r>
                        <a:rPr lang="en-US" sz="1200" b="0" i="0" u="none" strike="noStrike" noProof="0">
                          <a:solidFill>
                            <a:schemeClr val="tx1"/>
                          </a:solidFill>
                          <a:effectLst/>
                          <a:latin typeface="Grandview Display"/>
                        </a:rPr>
                        <a:t>Flexible training approach for team members.</a:t>
                      </a:r>
                      <a:endParaRPr lang="en-US" sz="1200">
                        <a:solidFill>
                          <a:schemeClr val="tx1"/>
                        </a:solidFill>
                      </a:endParaRPr>
                    </a:p>
                    <a:p>
                      <a:pPr marL="0" lvl="0" indent="0" algn="l">
                        <a:lnSpc>
                          <a:spcPts val="1125"/>
                        </a:lnSpc>
                        <a:buNone/>
                      </a:pPr>
                      <a:br>
                        <a:rPr lang="en-US" sz="1200" b="0" i="0" u="none" strike="noStrike" noProof="0">
                          <a:solidFill>
                            <a:srgbClr val="000000"/>
                          </a:solidFill>
                          <a:effectLst/>
                          <a:latin typeface="Grandview Display"/>
                        </a:rPr>
                      </a:br>
                      <a:r>
                        <a:rPr lang="en-US" sz="1200" b="0" i="0" u="none" strike="noStrike" noProof="0">
                          <a:solidFill>
                            <a:schemeClr val="tx1"/>
                          </a:solidFill>
                          <a:effectLst/>
                          <a:latin typeface="Grandview Display"/>
                        </a:rPr>
                        <a:t>Improved generalization capabilities</a:t>
                      </a:r>
                      <a:endParaRPr lang="en-US" sz="1200">
                        <a:solidFill>
                          <a:schemeClr val="tx1"/>
                        </a:solidFill>
                      </a:endParaRPr>
                    </a:p>
                    <a:p>
                      <a:pPr marL="0" lvl="0" indent="0" algn="l">
                        <a:lnSpc>
                          <a:spcPts val="1125"/>
                        </a:lnSpc>
                        <a:buNone/>
                      </a:pPr>
                      <a:br>
                        <a:rPr lang="en-US" sz="1200" b="0" i="0" u="none" strike="noStrike" noProof="0">
                          <a:solidFill>
                            <a:srgbClr val="030712"/>
                          </a:solidFill>
                          <a:effectLst/>
                          <a:latin typeface="Grandview Display"/>
                        </a:rPr>
                      </a:br>
                      <a:endParaRPr lang="en-US" sz="1200">
                        <a:solidFill>
                          <a:schemeClr val="tx1"/>
                        </a:solidFill>
                      </a:endParaRPr>
                    </a:p>
                  </a:txBody>
                  <a:tcPr marL="72238" marR="72238" marT="36118" marB="36118">
                    <a:lnL w="10029">
                      <a:solidFill>
                        <a:srgbClr val="FFFFFF"/>
                      </a:solidFill>
                    </a:lnL>
                    <a:lnR w="10029">
                      <a:solidFill>
                        <a:srgbClr val="FFFFFF"/>
                      </a:solidFill>
                    </a:lnR>
                    <a:lnT w="10030" cap="flat" cmpd="sng" algn="ctr">
                      <a:solidFill>
                        <a:srgbClr val="FFFFFF"/>
                      </a:solidFill>
                      <a:prstDash val="solid"/>
                      <a:round/>
                      <a:headEnd type="none" w="med" len="med"/>
                      <a:tailEnd type="none" w="med" len="med"/>
                    </a:lnT>
                    <a:lnB w="10029">
                      <a:solidFill>
                        <a:srgbClr val="FFFFFF"/>
                      </a:solidFill>
                    </a:lnB>
                    <a:solidFill>
                      <a:srgbClr val="E7EBFB"/>
                    </a:solidFill>
                  </a:tcPr>
                </a:tc>
                <a:extLst>
                  <a:ext uri="{0D108BD9-81ED-4DB2-BD59-A6C34878D82A}">
                    <a16:rowId xmlns:a16="http://schemas.microsoft.com/office/drawing/2014/main" val="67098272"/>
                  </a:ext>
                </a:extLst>
              </a:tr>
            </a:tbl>
          </a:graphicData>
        </a:graphic>
      </p:graphicFrame>
    </p:spTree>
    <p:extLst>
      <p:ext uri="{BB962C8B-B14F-4D97-AF65-F5344CB8AC3E}">
        <p14:creationId xmlns:p14="http://schemas.microsoft.com/office/powerpoint/2010/main" val="1594978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A52A4E-7B53-B947-AB10-651DF24A0AF4}"/>
              </a:ext>
            </a:extLst>
          </p:cNvPr>
          <p:cNvSpPr txBox="1">
            <a:spLocks/>
          </p:cNvSpPr>
          <p:nvPr/>
        </p:nvSpPr>
        <p:spPr>
          <a:xfrm>
            <a:off x="912629" y="1368816"/>
            <a:ext cx="10363200" cy="118757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3200" b="1" kern="1200" cap="none" baseline="0">
                <a:solidFill>
                  <a:srgbClr val="173F7E"/>
                </a:solidFill>
                <a:latin typeface="+mj-lt"/>
                <a:ea typeface="+mj-ea"/>
                <a:cs typeface="Arial" panose="020B0604020202020204" pitchFamily="34" charset="0"/>
              </a:defRPr>
            </a:lvl1pPr>
          </a:lstStyle>
          <a:p>
            <a:pPr algn="ctr"/>
            <a:r>
              <a:rPr lang="en-US">
                <a:cs typeface="+mj-cs"/>
              </a:rPr>
              <a:t>Data Preparation Techniques</a:t>
            </a:r>
            <a:endParaRPr lang="en-US"/>
          </a:p>
        </p:txBody>
      </p:sp>
      <p:grpSp>
        <p:nvGrpSpPr>
          <p:cNvPr id="18" name="Group 17">
            <a:extLst>
              <a:ext uri="{FF2B5EF4-FFF2-40B4-BE49-F238E27FC236}">
                <a16:creationId xmlns:a16="http://schemas.microsoft.com/office/drawing/2014/main" id="{480FC7D9-4D63-6656-8DD9-58074031E820}"/>
              </a:ext>
            </a:extLst>
          </p:cNvPr>
          <p:cNvGrpSpPr/>
          <p:nvPr/>
        </p:nvGrpSpPr>
        <p:grpSpPr>
          <a:xfrm>
            <a:off x="819711" y="2559171"/>
            <a:ext cx="10449028" cy="4167282"/>
            <a:chOff x="819711" y="2559171"/>
            <a:chExt cx="10449028" cy="4167282"/>
          </a:xfrm>
        </p:grpSpPr>
        <p:graphicFrame>
          <p:nvGraphicFramePr>
            <p:cNvPr id="16" name="TextBox 3">
              <a:extLst>
                <a:ext uri="{FF2B5EF4-FFF2-40B4-BE49-F238E27FC236}">
                  <a16:creationId xmlns:a16="http://schemas.microsoft.com/office/drawing/2014/main" id="{A1B7247F-DEC1-A558-C9BB-B62F578580A2}"/>
                </a:ext>
              </a:extLst>
            </p:cNvPr>
            <p:cNvGraphicFramePr/>
            <p:nvPr>
              <p:extLst>
                <p:ext uri="{D42A27DB-BD31-4B8C-83A1-F6EECF244321}">
                  <p14:modId xmlns:p14="http://schemas.microsoft.com/office/powerpoint/2010/main" val="1301172182"/>
                </p:ext>
              </p:extLst>
            </p:nvPr>
          </p:nvGraphicFramePr>
          <p:xfrm>
            <a:off x="914399" y="2559171"/>
            <a:ext cx="10354340" cy="2904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92AFEAE3-36AA-9212-B145-9EF335F01D73}"/>
                </a:ext>
              </a:extLst>
            </p:cNvPr>
            <p:cNvSpPr txBox="1"/>
            <p:nvPr/>
          </p:nvSpPr>
          <p:spPr>
            <a:xfrm>
              <a:off x="819711" y="6328652"/>
              <a:ext cx="1374221" cy="39780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pSp>
      <p:sp>
        <p:nvSpPr>
          <p:cNvPr id="41" name="Footer Placeholder 4">
            <a:extLst>
              <a:ext uri="{FF2B5EF4-FFF2-40B4-BE49-F238E27FC236}">
                <a16:creationId xmlns:a16="http://schemas.microsoft.com/office/drawing/2014/main" id="{FAE2D8EF-ADDD-D95D-2889-4E67103AD054}"/>
              </a:ext>
            </a:extLst>
          </p:cNvPr>
          <p:cNvSpPr>
            <a:spLocks noGrp="1"/>
          </p:cNvSpPr>
          <p:nvPr>
            <p:ph type="ftr" sz="quarter" idx="15"/>
          </p:nvPr>
        </p:nvSpPr>
        <p:spPr>
          <a:xfrm>
            <a:off x="7017488" y="6260657"/>
            <a:ext cx="4040373" cy="365125"/>
          </a:xfrm>
        </p:spPr>
        <p:txBody>
          <a:bodyPr/>
          <a:lstStyle/>
          <a:p>
            <a:pPr algn="l"/>
            <a:r>
              <a:rPr lang="en-SG" sz="1000"/>
              <a:t>© National University of Singapore</a:t>
            </a:r>
            <a:endParaRPr lang="en-SG"/>
          </a:p>
        </p:txBody>
      </p:sp>
      <p:sp>
        <p:nvSpPr>
          <p:cNvPr id="43" name="Slide Number Placeholder 5">
            <a:extLst>
              <a:ext uri="{FF2B5EF4-FFF2-40B4-BE49-F238E27FC236}">
                <a16:creationId xmlns:a16="http://schemas.microsoft.com/office/drawing/2014/main" id="{DE965636-5671-D833-1F67-AA1542408BE6}"/>
              </a:ext>
            </a:extLst>
          </p:cNvPr>
          <p:cNvSpPr>
            <a:spLocks noGrp="1"/>
          </p:cNvSpPr>
          <p:nvPr>
            <p:ph type="sldNum" sz="quarter" idx="16"/>
          </p:nvPr>
        </p:nvSpPr>
        <p:spPr>
          <a:xfrm>
            <a:off x="11057861" y="6260657"/>
            <a:ext cx="723014" cy="365125"/>
          </a:xfrm>
        </p:spPr>
        <p:txBody>
          <a:bodyPr/>
          <a:lstStyle/>
          <a:p>
            <a:fld id="{2F63C605-4FC6-46DE-BC90-871762EA3F52}" type="slidenum">
              <a:rPr lang="en-SG" smtClean="0"/>
              <a:pPr/>
              <a:t>4</a:t>
            </a:fld>
            <a:endParaRPr lang="en-SG"/>
          </a:p>
        </p:txBody>
      </p:sp>
    </p:spTree>
    <p:extLst>
      <p:ext uri="{BB962C8B-B14F-4D97-AF65-F5344CB8AC3E}">
        <p14:creationId xmlns:p14="http://schemas.microsoft.com/office/powerpoint/2010/main" val="368963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41581-A60E-BE6A-7B5F-9EA0AF2824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A1CB6-CD0A-1E5A-BD89-1D72204E9212}"/>
              </a:ext>
            </a:extLst>
          </p:cNvPr>
          <p:cNvSpPr>
            <a:spLocks noGrp="1"/>
          </p:cNvSpPr>
          <p:nvPr>
            <p:ph type="title"/>
          </p:nvPr>
        </p:nvSpPr>
        <p:spPr>
          <a:xfrm>
            <a:off x="674917" y="348804"/>
            <a:ext cx="8800551" cy="545561"/>
          </a:xfrm>
        </p:spPr>
        <p:txBody>
          <a:bodyPr anchor="t">
            <a:normAutofit/>
          </a:bodyPr>
          <a:lstStyle/>
          <a:p>
            <a:pPr>
              <a:lnSpc>
                <a:spcPct val="90000"/>
              </a:lnSpc>
            </a:pPr>
            <a:r>
              <a:rPr lang="en-SG" sz="2400">
                <a:cs typeface="Arial"/>
              </a:rPr>
              <a:t>Feature Selection &amp; Selection of final data</a:t>
            </a:r>
          </a:p>
        </p:txBody>
      </p:sp>
      <p:sp>
        <p:nvSpPr>
          <p:cNvPr id="5" name="Footer Placeholder 4">
            <a:extLst>
              <a:ext uri="{FF2B5EF4-FFF2-40B4-BE49-F238E27FC236}">
                <a16:creationId xmlns:a16="http://schemas.microsoft.com/office/drawing/2014/main" id="{E7E6AB4B-266D-A7E0-5F7D-95DA49D8B8DE}"/>
              </a:ext>
            </a:extLst>
          </p:cNvPr>
          <p:cNvSpPr>
            <a:spLocks noGrp="1"/>
          </p:cNvSpPr>
          <p:nvPr>
            <p:ph type="ftr" sz="quarter" idx="15"/>
          </p:nvPr>
        </p:nvSpPr>
        <p:spPr/>
        <p:txBody>
          <a:bodyPr anchor="ctr">
            <a:normAutofit/>
          </a:bodyPr>
          <a:lstStyle/>
          <a:p>
            <a:pPr algn="l">
              <a:spcAft>
                <a:spcPts val="600"/>
              </a:spcAft>
            </a:pPr>
            <a:r>
              <a:rPr lang="en-SG" sz="1000"/>
              <a:t>© National University of Singapore</a:t>
            </a:r>
          </a:p>
        </p:txBody>
      </p:sp>
      <p:sp>
        <p:nvSpPr>
          <p:cNvPr id="6" name="Slide Number Placeholder 5">
            <a:extLst>
              <a:ext uri="{FF2B5EF4-FFF2-40B4-BE49-F238E27FC236}">
                <a16:creationId xmlns:a16="http://schemas.microsoft.com/office/drawing/2014/main" id="{739A7F9F-CCDF-2CFF-E85A-09DC067F303B}"/>
              </a:ext>
            </a:extLst>
          </p:cNvPr>
          <p:cNvSpPr>
            <a:spLocks noGrp="1"/>
          </p:cNvSpPr>
          <p:nvPr>
            <p:ph type="sldNum" sz="quarter" idx="16"/>
          </p:nvPr>
        </p:nvSpPr>
        <p:spPr/>
        <p:txBody>
          <a:bodyPr anchor="ctr">
            <a:normAutofit/>
          </a:bodyPr>
          <a:lstStyle/>
          <a:p>
            <a:pPr>
              <a:spcAft>
                <a:spcPts val="600"/>
              </a:spcAft>
            </a:pPr>
            <a:fld id="{2F63C605-4FC6-46DE-BC90-871762EA3F52}" type="slidenum">
              <a:rPr lang="en-SG" smtClean="0"/>
              <a:pPr>
                <a:spcAft>
                  <a:spcPts val="600"/>
                </a:spcAft>
              </a:pPr>
              <a:t>5</a:t>
            </a:fld>
            <a:endParaRPr lang="en-SG"/>
          </a:p>
        </p:txBody>
      </p:sp>
      <p:graphicFrame>
        <p:nvGraphicFramePr>
          <p:cNvPr id="8" name="Diagram 7">
            <a:extLst>
              <a:ext uri="{FF2B5EF4-FFF2-40B4-BE49-F238E27FC236}">
                <a16:creationId xmlns:a16="http://schemas.microsoft.com/office/drawing/2014/main" id="{79AD38A8-D92F-3FEF-7767-A228EA95E6AB}"/>
              </a:ext>
            </a:extLst>
          </p:cNvPr>
          <p:cNvGraphicFramePr/>
          <p:nvPr>
            <p:extLst>
              <p:ext uri="{D42A27DB-BD31-4B8C-83A1-F6EECF244321}">
                <p14:modId xmlns:p14="http://schemas.microsoft.com/office/powerpoint/2010/main" val="584001165"/>
              </p:ext>
            </p:extLst>
          </p:nvPr>
        </p:nvGraphicFramePr>
        <p:xfrm>
          <a:off x="840270" y="130418"/>
          <a:ext cx="10515600" cy="4651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graph of average scores&#10;&#10;Description automatically generated">
            <a:extLst>
              <a:ext uri="{FF2B5EF4-FFF2-40B4-BE49-F238E27FC236}">
                <a16:creationId xmlns:a16="http://schemas.microsoft.com/office/drawing/2014/main" id="{F128ACD1-6147-C420-924A-D0C069514C32}"/>
              </a:ext>
            </a:extLst>
          </p:cNvPr>
          <p:cNvPicPr>
            <a:picLocks noChangeAspect="1"/>
          </p:cNvPicPr>
          <p:nvPr/>
        </p:nvPicPr>
        <p:blipFill>
          <a:blip r:embed="rId8" cstate="print">
            <a:extLst>
              <a:ext uri="{28A0092B-C50C-407E-A947-70E740481C1C}">
                <a14:useLocalDpi xmlns:a14="http://schemas.microsoft.com/office/drawing/2010/main" val="0"/>
              </a:ext>
            </a:extLst>
          </a:blip>
          <a:srcRect b="5702"/>
          <a:stretch/>
        </p:blipFill>
        <p:spPr>
          <a:xfrm>
            <a:off x="3088758" y="3584124"/>
            <a:ext cx="6011057" cy="2807667"/>
          </a:xfrm>
          <a:prstGeom prst="rect">
            <a:avLst/>
          </a:prstGeom>
        </p:spPr>
      </p:pic>
    </p:spTree>
    <p:extLst>
      <p:ext uri="{BB962C8B-B14F-4D97-AF65-F5344CB8AC3E}">
        <p14:creationId xmlns:p14="http://schemas.microsoft.com/office/powerpoint/2010/main" val="264701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C91064-47BD-9537-5C5D-BFBF9B502E7D}"/>
              </a:ext>
            </a:extLst>
          </p:cNvPr>
          <p:cNvSpPr>
            <a:spLocks noGrp="1"/>
          </p:cNvSpPr>
          <p:nvPr>
            <p:ph type="title"/>
          </p:nvPr>
        </p:nvSpPr>
        <p:spPr>
          <a:xfrm>
            <a:off x="770135" y="308015"/>
            <a:ext cx="8800551" cy="545561"/>
          </a:xfrm>
        </p:spPr>
        <p:txBody>
          <a:bodyPr>
            <a:normAutofit/>
          </a:bodyPr>
          <a:lstStyle/>
          <a:p>
            <a:r>
              <a:rPr lang="en-SG" sz="2400">
                <a:cs typeface="Arial"/>
              </a:rPr>
              <a:t>System Architecture</a:t>
            </a:r>
            <a:endParaRPr lang="en-US" sz="2400" b="0">
              <a:solidFill>
                <a:srgbClr val="000000"/>
              </a:solidFill>
            </a:endParaRPr>
          </a:p>
        </p:txBody>
      </p:sp>
      <p:sp>
        <p:nvSpPr>
          <p:cNvPr id="4" name="Footer Placeholder 3">
            <a:extLst>
              <a:ext uri="{FF2B5EF4-FFF2-40B4-BE49-F238E27FC236}">
                <a16:creationId xmlns:a16="http://schemas.microsoft.com/office/drawing/2014/main" id="{95092152-0ACE-49EB-6B91-D1D241AFABB2}"/>
              </a:ext>
            </a:extLst>
          </p:cNvPr>
          <p:cNvSpPr>
            <a:spLocks noGrp="1"/>
          </p:cNvSpPr>
          <p:nvPr>
            <p:ph type="ftr" sz="quarter" idx="15"/>
          </p:nvPr>
        </p:nvSpPr>
        <p:spPr/>
        <p:txBody>
          <a:bodyPr/>
          <a:lstStyle/>
          <a:p>
            <a:pPr algn="l"/>
            <a:r>
              <a:rPr lang="en-SG" sz="1000"/>
              <a:t>© National University of Singapore</a:t>
            </a:r>
            <a:endParaRPr lang="en-SG"/>
          </a:p>
        </p:txBody>
      </p:sp>
      <p:sp>
        <p:nvSpPr>
          <p:cNvPr id="5" name="Slide Number Placeholder 4">
            <a:extLst>
              <a:ext uri="{FF2B5EF4-FFF2-40B4-BE49-F238E27FC236}">
                <a16:creationId xmlns:a16="http://schemas.microsoft.com/office/drawing/2014/main" id="{0215638E-73FB-D457-9AC1-7968C9540526}"/>
              </a:ext>
            </a:extLst>
          </p:cNvPr>
          <p:cNvSpPr>
            <a:spLocks noGrp="1"/>
          </p:cNvSpPr>
          <p:nvPr>
            <p:ph type="sldNum" sz="quarter" idx="16"/>
          </p:nvPr>
        </p:nvSpPr>
        <p:spPr/>
        <p:txBody>
          <a:bodyPr/>
          <a:lstStyle/>
          <a:p>
            <a:fld id="{2F63C605-4FC6-46DE-BC90-871762EA3F52}" type="slidenum">
              <a:rPr lang="en-SG" smtClean="0"/>
              <a:pPr/>
              <a:t>6</a:t>
            </a:fld>
            <a:endParaRPr lang="en-SG"/>
          </a:p>
        </p:txBody>
      </p:sp>
      <p:pic>
        <p:nvPicPr>
          <p:cNvPr id="3" name="Picture 2" descr="A diagram of a container&#10;&#10;Description automatically generated">
            <a:extLst>
              <a:ext uri="{FF2B5EF4-FFF2-40B4-BE49-F238E27FC236}">
                <a16:creationId xmlns:a16="http://schemas.microsoft.com/office/drawing/2014/main" id="{3C3CC9F4-6DD8-1996-C825-CB6150E3C576}"/>
              </a:ext>
            </a:extLst>
          </p:cNvPr>
          <p:cNvPicPr>
            <a:picLocks noChangeAspect="1"/>
          </p:cNvPicPr>
          <p:nvPr/>
        </p:nvPicPr>
        <p:blipFill>
          <a:blip r:embed="rId3"/>
          <a:stretch>
            <a:fillRect/>
          </a:stretch>
        </p:blipFill>
        <p:spPr>
          <a:xfrm>
            <a:off x="771181" y="1338893"/>
            <a:ext cx="6068458" cy="473105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C237E09-9EE1-4D86-9269-EBF85E6253E2}"/>
              </a:ext>
            </a:extLst>
          </p:cNvPr>
          <p:cNvSpPr txBox="1"/>
          <p:nvPr/>
        </p:nvSpPr>
        <p:spPr>
          <a:xfrm>
            <a:off x="7126340" y="1184313"/>
            <a:ext cx="4671150"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173F7E"/>
                </a:solidFill>
              </a:rPr>
              <a:t>Components:</a:t>
            </a:r>
          </a:p>
          <a:p>
            <a:endParaRPr lang="en-US" sz="1400" b="1"/>
          </a:p>
          <a:p>
            <a:pPr marL="228600" indent="-228600">
              <a:buFont typeface="Arial"/>
              <a:buChar char="•"/>
            </a:pPr>
            <a:r>
              <a:rPr lang="en-US" sz="1400" b="1"/>
              <a:t>Docker Container</a:t>
            </a:r>
            <a:r>
              <a:rPr lang="en-US" sz="1400"/>
              <a:t>:</a:t>
            </a:r>
          </a:p>
          <a:p>
            <a:pPr marL="685800" lvl="1" indent="-228600">
              <a:buFont typeface="Arial"/>
              <a:buChar char="•"/>
            </a:pPr>
            <a:r>
              <a:rPr lang="en-US" sz="1400"/>
              <a:t>Hosts all applications and services in isolated environments for seamless deployment.</a:t>
            </a:r>
            <a:br>
              <a:rPr lang="en-US" sz="1400"/>
            </a:br>
            <a:endParaRPr lang="en-US" sz="1400"/>
          </a:p>
          <a:p>
            <a:pPr marL="228600" indent="-228600">
              <a:buFont typeface="Arial"/>
              <a:buChar char="•"/>
            </a:pPr>
            <a:r>
              <a:rPr lang="en-US" sz="1400" b="1"/>
              <a:t>Marine-Vision Web Application (Flask Framework)</a:t>
            </a:r>
            <a:r>
              <a:rPr lang="en-US" sz="1400"/>
              <a:t>:</a:t>
            </a:r>
          </a:p>
          <a:p>
            <a:pPr marL="685800" lvl="1" indent="-228600">
              <a:buFont typeface="Arial"/>
              <a:buChar char="•"/>
            </a:pPr>
            <a:r>
              <a:rPr lang="en-US" sz="1400" b="1"/>
              <a:t>Frontend UI:</a:t>
            </a:r>
            <a:r>
              <a:rPr lang="en-US" sz="1400"/>
              <a:t> Collects input videos and displays enhanced output videos to users.</a:t>
            </a:r>
          </a:p>
          <a:p>
            <a:pPr marL="685800" lvl="1" indent="-228600">
              <a:buFont typeface="Arial"/>
              <a:buChar char="•"/>
            </a:pPr>
            <a:r>
              <a:rPr lang="en-US" sz="1400" b="1"/>
              <a:t>Backend Server: </a:t>
            </a:r>
            <a:r>
              <a:rPr lang="en-US" sz="1400"/>
              <a:t>Manages requests and responses between UI and enhancement models.</a:t>
            </a:r>
          </a:p>
          <a:p>
            <a:pPr marL="685800" lvl="1" indent="-228600">
              <a:buFont typeface="Arial"/>
              <a:buChar char="•"/>
            </a:pPr>
            <a:r>
              <a:rPr lang="en-US" sz="1400"/>
              <a:t>Integrates with the </a:t>
            </a:r>
            <a:r>
              <a:rPr lang="en-US" sz="1400" b="1"/>
              <a:t>Best Video Selection Model</a:t>
            </a:r>
            <a:r>
              <a:rPr lang="en-US" sz="1400"/>
              <a:t> to determine the optimal output video.</a:t>
            </a:r>
            <a:br>
              <a:rPr lang="en-US" sz="1400"/>
            </a:br>
            <a:endParaRPr lang="en-US" sz="1400"/>
          </a:p>
          <a:p>
            <a:pPr marL="228600" indent="-228600">
              <a:buFont typeface="Arial"/>
              <a:buChar char="•"/>
            </a:pPr>
            <a:r>
              <a:rPr lang="en-US" sz="1400" b="1"/>
              <a:t>API Applications (</a:t>
            </a:r>
            <a:r>
              <a:rPr lang="en-US" sz="1400" b="1" err="1"/>
              <a:t>FastAPI</a:t>
            </a:r>
            <a:r>
              <a:rPr lang="en-US" sz="1400" b="1"/>
              <a:t> Framework)</a:t>
            </a:r>
            <a:r>
              <a:rPr lang="en-US" sz="1400"/>
              <a:t>:</a:t>
            </a:r>
          </a:p>
          <a:p>
            <a:pPr marL="685800" lvl="1" indent="-228600">
              <a:buFont typeface="Arial"/>
              <a:buChar char="•"/>
            </a:pPr>
            <a:r>
              <a:rPr lang="en-US" sz="1400" b="1" err="1"/>
              <a:t>FUnIEGan</a:t>
            </a:r>
            <a:r>
              <a:rPr lang="en-US" sz="1400"/>
              <a:t>, </a:t>
            </a:r>
            <a:r>
              <a:rPr lang="en-US" sz="1400" b="1"/>
              <a:t>Sea-Pix-GAN</a:t>
            </a:r>
            <a:r>
              <a:rPr lang="en-US" sz="1400"/>
              <a:t>, </a:t>
            </a:r>
            <a:r>
              <a:rPr lang="en-US" sz="1400" b="1" err="1"/>
              <a:t>DeepSESr</a:t>
            </a:r>
            <a:r>
              <a:rPr lang="en-US" sz="1400"/>
              <a:t>, </a:t>
            </a:r>
            <a:r>
              <a:rPr lang="en-US" sz="1400" b="1" err="1"/>
              <a:t>LDSNet</a:t>
            </a:r>
            <a:r>
              <a:rPr lang="en-US" sz="1400"/>
              <a:t>:</a:t>
            </a:r>
          </a:p>
          <a:p>
            <a:pPr marL="685800" lvl="3" indent="-228600">
              <a:buFont typeface="Arial"/>
              <a:buChar char="•"/>
            </a:pPr>
            <a:r>
              <a:rPr lang="en-US" sz="1400"/>
              <a:t>Each application provides video enhancement through specific GAN/CNN-based models.</a:t>
            </a:r>
            <a:br>
              <a:rPr lang="en-US" sz="1400"/>
            </a:br>
            <a:endParaRPr lang="en-US" sz="1400"/>
          </a:p>
          <a:p>
            <a:pPr marL="228600" indent="-228600">
              <a:buFont typeface="Arial"/>
              <a:buChar char="•"/>
            </a:pPr>
            <a:r>
              <a:rPr lang="en-US" sz="1400" b="1"/>
              <a:t>Offline Learning:</a:t>
            </a:r>
          </a:p>
          <a:p>
            <a:pPr marL="685800" lvl="2" indent="-228600">
              <a:buFont typeface="Arial"/>
              <a:buChar char="•"/>
            </a:pPr>
            <a:r>
              <a:rPr lang="en-US" sz="1400"/>
              <a:t>Training and validation of models using curated image datasets to improve enhancement quality.</a:t>
            </a:r>
          </a:p>
        </p:txBody>
      </p:sp>
    </p:spTree>
    <p:extLst>
      <p:ext uri="{BB962C8B-B14F-4D97-AF65-F5344CB8AC3E}">
        <p14:creationId xmlns:p14="http://schemas.microsoft.com/office/powerpoint/2010/main" val="399519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5B723646-0825-CFCE-7186-1B746ADD4142}"/>
              </a:ext>
            </a:extLst>
          </p:cNvPr>
          <p:cNvSpPr>
            <a:spLocks noGrp="1"/>
          </p:cNvSpPr>
          <p:nvPr>
            <p:ph type="title"/>
          </p:nvPr>
        </p:nvSpPr>
        <p:spPr>
          <a:xfrm>
            <a:off x="784430" y="276408"/>
            <a:ext cx="8800551" cy="545561"/>
          </a:xfrm>
        </p:spPr>
        <p:txBody>
          <a:bodyPr>
            <a:normAutofit/>
          </a:bodyPr>
          <a:lstStyle/>
          <a:p>
            <a:r>
              <a:rPr lang="en-US" sz="2400" dirty="0">
                <a:ea typeface="+mj-lt"/>
                <a:cs typeface="+mj-lt"/>
              </a:rPr>
              <a:t>Application Demo</a:t>
            </a:r>
            <a:endParaRPr lang="en-US" sz="2400" dirty="0"/>
          </a:p>
        </p:txBody>
      </p:sp>
      <p:sp>
        <p:nvSpPr>
          <p:cNvPr id="4" name="Footer Placeholder 3">
            <a:extLst>
              <a:ext uri="{FF2B5EF4-FFF2-40B4-BE49-F238E27FC236}">
                <a16:creationId xmlns:a16="http://schemas.microsoft.com/office/drawing/2014/main" id="{95092152-0ACE-49EB-6B91-D1D241AFABB2}"/>
              </a:ext>
            </a:extLst>
          </p:cNvPr>
          <p:cNvSpPr>
            <a:spLocks noGrp="1"/>
          </p:cNvSpPr>
          <p:nvPr>
            <p:ph type="ftr" sz="quarter" idx="15"/>
          </p:nvPr>
        </p:nvSpPr>
        <p:spPr/>
        <p:txBody>
          <a:bodyPr/>
          <a:lstStyle/>
          <a:p>
            <a:pPr algn="l"/>
            <a:r>
              <a:rPr lang="en-SG" sz="1000"/>
              <a:t>© National University of Singapore</a:t>
            </a:r>
            <a:endParaRPr lang="en-SG"/>
          </a:p>
        </p:txBody>
      </p:sp>
      <p:sp>
        <p:nvSpPr>
          <p:cNvPr id="5" name="Slide Number Placeholder 4">
            <a:extLst>
              <a:ext uri="{FF2B5EF4-FFF2-40B4-BE49-F238E27FC236}">
                <a16:creationId xmlns:a16="http://schemas.microsoft.com/office/drawing/2014/main" id="{0215638E-73FB-D457-9AC1-7968C9540526}"/>
              </a:ext>
            </a:extLst>
          </p:cNvPr>
          <p:cNvSpPr>
            <a:spLocks noGrp="1"/>
          </p:cNvSpPr>
          <p:nvPr>
            <p:ph type="sldNum" sz="quarter" idx="16"/>
          </p:nvPr>
        </p:nvSpPr>
        <p:spPr/>
        <p:txBody>
          <a:bodyPr/>
          <a:lstStyle/>
          <a:p>
            <a:fld id="{2F63C605-4FC6-46DE-BC90-871762EA3F52}" type="slidenum">
              <a:rPr lang="en-SG" smtClean="0"/>
              <a:pPr/>
              <a:t>7</a:t>
            </a:fld>
            <a:endParaRPr lang="en-SG"/>
          </a:p>
        </p:txBody>
      </p:sp>
      <p:sp>
        <p:nvSpPr>
          <p:cNvPr id="7" name="TextBox 6">
            <a:extLst>
              <a:ext uri="{FF2B5EF4-FFF2-40B4-BE49-F238E27FC236}">
                <a16:creationId xmlns:a16="http://schemas.microsoft.com/office/drawing/2014/main" id="{05EC554A-6678-D070-BD09-465122A946D1}"/>
              </a:ext>
            </a:extLst>
          </p:cNvPr>
          <p:cNvSpPr txBox="1"/>
          <p:nvPr/>
        </p:nvSpPr>
        <p:spPr>
          <a:xfrm>
            <a:off x="4072569" y="1817522"/>
            <a:ext cx="3011279"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173F7E"/>
                </a:solidFill>
              </a:rPr>
              <a:t>Workflow:</a:t>
            </a:r>
            <a:br>
              <a:rPr lang="en-US" sz="1400" b="1"/>
            </a:br>
            <a:endParaRPr lang="en-US" sz="1400" b="1"/>
          </a:p>
          <a:p>
            <a:pPr marL="342900" indent="-342900">
              <a:buAutoNum type="arabicPeriod"/>
            </a:pPr>
            <a:r>
              <a:rPr lang="en-US" sz="1400"/>
              <a:t>User uploads an input video via the frontend.</a:t>
            </a:r>
          </a:p>
          <a:p>
            <a:pPr marL="342900" indent="-342900">
              <a:buAutoNum type="arabicPeriod"/>
            </a:pPr>
            <a:r>
              <a:rPr lang="en-US" sz="1400"/>
              <a:t>Backend server sends the video to multiple model APIs for enhancement.</a:t>
            </a:r>
          </a:p>
          <a:p>
            <a:pPr marL="342900" indent="-342900">
              <a:buAutoNum type="arabicPeriod"/>
            </a:pPr>
            <a:r>
              <a:rPr lang="en-US" sz="1400"/>
              <a:t>The Best Video Selection Model determines the highest-quality output.</a:t>
            </a:r>
          </a:p>
          <a:p>
            <a:pPr marL="342900" indent="-342900">
              <a:buAutoNum type="arabicPeriod"/>
            </a:pPr>
            <a:r>
              <a:rPr lang="en-US" sz="1400"/>
              <a:t>The enhanced video is sent back to the user via the frontend.</a:t>
            </a:r>
          </a:p>
          <a:p>
            <a:pPr marL="342900" indent="-342900">
              <a:buAutoNum type="arabicPeriod"/>
            </a:pPr>
            <a:r>
              <a:rPr lang="en-US" sz="1400"/>
              <a:t>As an optional feature, the user can also provide feedback on the users deemed best video is different</a:t>
            </a:r>
          </a:p>
        </p:txBody>
      </p:sp>
      <p:pic>
        <p:nvPicPr>
          <p:cNvPr id="8" name="Picture 7" descr="A screenshot of a video&#10;&#10;Description automatically generated">
            <a:extLst>
              <a:ext uri="{FF2B5EF4-FFF2-40B4-BE49-F238E27FC236}">
                <a16:creationId xmlns:a16="http://schemas.microsoft.com/office/drawing/2014/main" id="{8F77D4BF-8E95-E338-A59D-A666B3FD8E3F}"/>
              </a:ext>
            </a:extLst>
          </p:cNvPr>
          <p:cNvPicPr>
            <a:picLocks noChangeAspect="1"/>
          </p:cNvPicPr>
          <p:nvPr/>
        </p:nvPicPr>
        <p:blipFill>
          <a:blip r:embed="rId6"/>
          <a:stretch>
            <a:fillRect/>
          </a:stretch>
        </p:blipFill>
        <p:spPr>
          <a:xfrm>
            <a:off x="546700" y="1202675"/>
            <a:ext cx="3340889" cy="5361541"/>
          </a:xfrm>
          <a:prstGeom prst="rect">
            <a:avLst/>
          </a:prstGeom>
        </p:spPr>
      </p:pic>
      <p:sp>
        <p:nvSpPr>
          <p:cNvPr id="14" name="Speech Bubble: Rectangle with Corners Rounded 13">
            <a:extLst>
              <a:ext uri="{FF2B5EF4-FFF2-40B4-BE49-F238E27FC236}">
                <a16:creationId xmlns:a16="http://schemas.microsoft.com/office/drawing/2014/main" id="{2170CE68-0BAC-B948-035E-80BE20FC8893}"/>
              </a:ext>
            </a:extLst>
          </p:cNvPr>
          <p:cNvSpPr/>
          <p:nvPr/>
        </p:nvSpPr>
        <p:spPr>
          <a:xfrm>
            <a:off x="2610265" y="1996039"/>
            <a:ext cx="923580" cy="438215"/>
          </a:xfrm>
          <a:prstGeom prst="wedgeRoundRectCallou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rgbClr val="FF0000"/>
                </a:solidFill>
              </a:rPr>
              <a:t>Input Video Displayed</a:t>
            </a:r>
          </a:p>
        </p:txBody>
      </p:sp>
      <p:sp>
        <p:nvSpPr>
          <p:cNvPr id="16" name="Speech Bubble: Rectangle with Corners Rounded 15">
            <a:extLst>
              <a:ext uri="{FF2B5EF4-FFF2-40B4-BE49-F238E27FC236}">
                <a16:creationId xmlns:a16="http://schemas.microsoft.com/office/drawing/2014/main" id="{853A82BD-4B2C-4B97-3966-A9F1DC0BBAAD}"/>
              </a:ext>
            </a:extLst>
          </p:cNvPr>
          <p:cNvSpPr/>
          <p:nvPr/>
        </p:nvSpPr>
        <p:spPr>
          <a:xfrm>
            <a:off x="728218" y="4419751"/>
            <a:ext cx="1079652" cy="502480"/>
          </a:xfrm>
          <a:prstGeom prst="wedgeRoundRectCallou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rgbClr val="FF0000"/>
                </a:solidFill>
              </a:rPr>
              <a:t>System Selected Best Video</a:t>
            </a:r>
          </a:p>
        </p:txBody>
      </p:sp>
      <p:sp>
        <p:nvSpPr>
          <p:cNvPr id="17" name="Rectangle: Rounded Corners 16">
            <a:extLst>
              <a:ext uri="{FF2B5EF4-FFF2-40B4-BE49-F238E27FC236}">
                <a16:creationId xmlns:a16="http://schemas.microsoft.com/office/drawing/2014/main" id="{4A447E9F-87D4-B37A-C829-96CAA5BFBF2F}"/>
              </a:ext>
            </a:extLst>
          </p:cNvPr>
          <p:cNvSpPr/>
          <p:nvPr/>
        </p:nvSpPr>
        <p:spPr>
          <a:xfrm>
            <a:off x="1945123" y="3691895"/>
            <a:ext cx="784504" cy="728320"/>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rgbClr val="FF0000"/>
                </a:solidFill>
              </a:rPr>
              <a:t>Enhanced Output Videos</a:t>
            </a:r>
          </a:p>
        </p:txBody>
      </p:sp>
      <p:sp>
        <p:nvSpPr>
          <p:cNvPr id="18" name="Speech Bubble: Rectangle with Corners Rounded 17">
            <a:extLst>
              <a:ext uri="{FF2B5EF4-FFF2-40B4-BE49-F238E27FC236}">
                <a16:creationId xmlns:a16="http://schemas.microsoft.com/office/drawing/2014/main" id="{2A9B3769-D2A9-FA1A-BBAD-FC113D4A9EA2}"/>
              </a:ext>
            </a:extLst>
          </p:cNvPr>
          <p:cNvSpPr/>
          <p:nvPr/>
        </p:nvSpPr>
        <p:spPr>
          <a:xfrm>
            <a:off x="2793880" y="5447991"/>
            <a:ext cx="877676" cy="438215"/>
          </a:xfrm>
          <a:prstGeom prst="wedgeRoundRectCallou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rgbClr val="FF0000"/>
                </a:solidFill>
              </a:rPr>
              <a:t>Feedback Form</a:t>
            </a:r>
          </a:p>
        </p:txBody>
      </p:sp>
      <p:sp>
        <p:nvSpPr>
          <p:cNvPr id="21" name="TextBox 20">
            <a:extLst>
              <a:ext uri="{FF2B5EF4-FFF2-40B4-BE49-F238E27FC236}">
                <a16:creationId xmlns:a16="http://schemas.microsoft.com/office/drawing/2014/main" id="{B75B1D6B-60AA-CBFF-8386-3977C79B634B}"/>
              </a:ext>
            </a:extLst>
          </p:cNvPr>
          <p:cNvSpPr txBox="1"/>
          <p:nvPr/>
        </p:nvSpPr>
        <p:spPr>
          <a:xfrm>
            <a:off x="7629313" y="2025267"/>
            <a:ext cx="391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FFFF"/>
                </a:solidFill>
              </a:rPr>
              <a:t>Demo Video pending to be added</a:t>
            </a:r>
            <a:r>
              <a:rPr lang="en-US" sz="2000"/>
              <a:t>​</a:t>
            </a:r>
          </a:p>
        </p:txBody>
      </p:sp>
      <p:sp>
        <p:nvSpPr>
          <p:cNvPr id="22" name="Speech Bubble: Rectangle with Corners Rounded 21">
            <a:extLst>
              <a:ext uri="{FF2B5EF4-FFF2-40B4-BE49-F238E27FC236}">
                <a16:creationId xmlns:a16="http://schemas.microsoft.com/office/drawing/2014/main" id="{752F977B-0452-14E8-BB38-AECE92C09E08}"/>
              </a:ext>
            </a:extLst>
          </p:cNvPr>
          <p:cNvSpPr/>
          <p:nvPr/>
        </p:nvSpPr>
        <p:spPr>
          <a:xfrm>
            <a:off x="2913228" y="4612545"/>
            <a:ext cx="877676" cy="438215"/>
          </a:xfrm>
          <a:prstGeom prst="wedgeRoundRectCallou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rgbClr val="FF0000"/>
                </a:solidFill>
              </a:rPr>
              <a:t>Quality Score</a:t>
            </a:r>
            <a:endParaRPr lang="en-US"/>
          </a:p>
        </p:txBody>
      </p:sp>
      <p:sp>
        <p:nvSpPr>
          <p:cNvPr id="2" name="Speech Bubble: Rectangle with Corners Rounded 1">
            <a:extLst>
              <a:ext uri="{FF2B5EF4-FFF2-40B4-BE49-F238E27FC236}">
                <a16:creationId xmlns:a16="http://schemas.microsoft.com/office/drawing/2014/main" id="{814FB8DE-B371-132E-294E-3A8BA13DD788}"/>
              </a:ext>
            </a:extLst>
          </p:cNvPr>
          <p:cNvSpPr/>
          <p:nvPr/>
        </p:nvSpPr>
        <p:spPr>
          <a:xfrm>
            <a:off x="2334843" y="1206496"/>
            <a:ext cx="923580" cy="438215"/>
          </a:xfrm>
          <a:prstGeom prst="wedgeRoundRectCallou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rgbClr val="FF0000"/>
                </a:solidFill>
              </a:rPr>
              <a:t>Upload Video</a:t>
            </a:r>
            <a:endParaRPr lang="en-US"/>
          </a:p>
        </p:txBody>
      </p:sp>
      <p:sp>
        <p:nvSpPr>
          <p:cNvPr id="9" name="TextBox 8">
            <a:extLst>
              <a:ext uri="{FF2B5EF4-FFF2-40B4-BE49-F238E27FC236}">
                <a16:creationId xmlns:a16="http://schemas.microsoft.com/office/drawing/2014/main" id="{00501DB9-4E70-5AFF-CC4F-5F598ACCBDC2}"/>
              </a:ext>
            </a:extLst>
          </p:cNvPr>
          <p:cNvSpPr txBox="1"/>
          <p:nvPr/>
        </p:nvSpPr>
        <p:spPr>
          <a:xfrm>
            <a:off x="8714959" y="4737565"/>
            <a:ext cx="1765900" cy="369332"/>
          </a:xfrm>
          <a:prstGeom prst="rect">
            <a:avLst/>
          </a:prstGeom>
          <a:noFill/>
        </p:spPr>
        <p:txBody>
          <a:bodyPr wrap="square">
            <a:spAutoFit/>
          </a:bodyPr>
          <a:lstStyle/>
          <a:p>
            <a:r>
              <a:rPr lang="en-US" sz="1800" dirty="0">
                <a:ea typeface="+mj-lt"/>
                <a:cs typeface="+mj-lt"/>
              </a:rPr>
              <a:t>Demo Video</a:t>
            </a:r>
            <a:endParaRPr lang="en-SG" dirty="0"/>
          </a:p>
        </p:txBody>
      </p:sp>
      <p:pic>
        <p:nvPicPr>
          <p:cNvPr id="3" name="DemoVideo">
            <a:hlinkClick r:id="" action="ppaction://media"/>
            <a:extLst>
              <a:ext uri="{FF2B5EF4-FFF2-40B4-BE49-F238E27FC236}">
                <a16:creationId xmlns:a16="http://schemas.microsoft.com/office/drawing/2014/main" id="{ADCDDC2F-AB5C-B601-8E72-3A32B03C06C6}"/>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7365769" y="2176135"/>
            <a:ext cx="4464281" cy="2511158"/>
          </a:xfrm>
          <a:prstGeom prst="rect">
            <a:avLst/>
          </a:prstGeom>
        </p:spPr>
      </p:pic>
    </p:spTree>
    <p:custDataLst>
      <p:tags r:id="rId1"/>
    </p:custDataLst>
    <p:extLst>
      <p:ext uri="{BB962C8B-B14F-4D97-AF65-F5344CB8AC3E}">
        <p14:creationId xmlns:p14="http://schemas.microsoft.com/office/powerpoint/2010/main" val="54013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8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8BD5-0CE0-98A8-D7D6-67D0557323FF}"/>
              </a:ext>
            </a:extLst>
          </p:cNvPr>
          <p:cNvSpPr>
            <a:spLocks noGrp="1"/>
          </p:cNvSpPr>
          <p:nvPr>
            <p:ph type="title"/>
          </p:nvPr>
        </p:nvSpPr>
        <p:spPr>
          <a:xfrm>
            <a:off x="484090" y="348804"/>
            <a:ext cx="8800551" cy="545561"/>
          </a:xfrm>
        </p:spPr>
        <p:txBody>
          <a:bodyPr>
            <a:normAutofit/>
          </a:bodyPr>
          <a:lstStyle/>
          <a:p>
            <a:r>
              <a:rPr lang="en-GB" sz="2400">
                <a:cs typeface="Arial"/>
              </a:rPr>
              <a:t>ML Model Architecture</a:t>
            </a:r>
            <a:endParaRPr lang="en-GB" sz="2400" b="0">
              <a:solidFill>
                <a:srgbClr val="000000"/>
              </a:solidFill>
              <a:cs typeface="Arial"/>
            </a:endParaRPr>
          </a:p>
          <a:p>
            <a:endParaRPr lang="en-GB" sz="2400"/>
          </a:p>
        </p:txBody>
      </p:sp>
      <p:sp>
        <p:nvSpPr>
          <p:cNvPr id="5" name="Footer Placeholder 4">
            <a:extLst>
              <a:ext uri="{FF2B5EF4-FFF2-40B4-BE49-F238E27FC236}">
                <a16:creationId xmlns:a16="http://schemas.microsoft.com/office/drawing/2014/main" id="{4A52C836-6A34-FAEE-8435-B98AC3F5C292}"/>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EBC3E3F0-7C9B-9A2B-F31D-8B238401676E}"/>
              </a:ext>
            </a:extLst>
          </p:cNvPr>
          <p:cNvSpPr>
            <a:spLocks noGrp="1"/>
          </p:cNvSpPr>
          <p:nvPr>
            <p:ph type="sldNum" sz="quarter" idx="16"/>
          </p:nvPr>
        </p:nvSpPr>
        <p:spPr/>
        <p:txBody>
          <a:bodyPr/>
          <a:lstStyle/>
          <a:p>
            <a:fld id="{2F63C605-4FC6-46DE-BC90-871762EA3F52}" type="slidenum">
              <a:rPr lang="en-SG" smtClean="0"/>
              <a:pPr/>
              <a:t>8</a:t>
            </a:fld>
            <a:endParaRPr lang="en-SG"/>
          </a:p>
        </p:txBody>
      </p:sp>
      <p:sp>
        <p:nvSpPr>
          <p:cNvPr id="7" name="TextBox 6">
            <a:extLst>
              <a:ext uri="{FF2B5EF4-FFF2-40B4-BE49-F238E27FC236}">
                <a16:creationId xmlns:a16="http://schemas.microsoft.com/office/drawing/2014/main" id="{310E41A7-407C-19EA-551C-D78FC3EC91EB}"/>
              </a:ext>
            </a:extLst>
          </p:cNvPr>
          <p:cNvSpPr txBox="1"/>
          <p:nvPr/>
        </p:nvSpPr>
        <p:spPr>
          <a:xfrm>
            <a:off x="215386" y="3767683"/>
            <a:ext cx="2735618"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173F7E"/>
                </a:solidFill>
              </a:rPr>
              <a:t>Network Architecture</a:t>
            </a:r>
            <a:br>
              <a:rPr lang="en-US" sz="1100" b="1">
                <a:solidFill>
                  <a:srgbClr val="173F7E"/>
                </a:solidFill>
              </a:rPr>
            </a:br>
            <a:endParaRPr lang="en-US" sz="1100">
              <a:solidFill>
                <a:srgbClr val="173F7E"/>
              </a:solidFill>
            </a:endParaRPr>
          </a:p>
          <a:p>
            <a:r>
              <a:rPr lang="en-US" sz="1100" b="1">
                <a:solidFill>
                  <a:srgbClr val="030712"/>
                </a:solidFill>
                <a:ea typeface="+mn-lt"/>
                <a:cs typeface="+mn-lt"/>
              </a:rPr>
              <a:t>Generator (</a:t>
            </a:r>
            <a:r>
              <a:rPr lang="en-US" sz="1100" b="1" err="1">
                <a:solidFill>
                  <a:srgbClr val="030712"/>
                </a:solidFill>
                <a:ea typeface="+mn-lt"/>
                <a:cs typeface="+mn-lt"/>
              </a:rPr>
              <a:t>UNet</a:t>
            </a:r>
            <a:r>
              <a:rPr lang="en-US" sz="1100" b="1">
                <a:solidFill>
                  <a:srgbClr val="030712"/>
                </a:solidFill>
                <a:ea typeface="+mn-lt"/>
                <a:cs typeface="+mn-lt"/>
              </a:rPr>
              <a:t>-based):</a:t>
            </a:r>
            <a:endParaRPr lang="en-US" sz="1100"/>
          </a:p>
          <a:p>
            <a:pPr marL="285750" indent="-285750">
              <a:buFont typeface="Arial"/>
              <a:buChar char="•"/>
            </a:pPr>
            <a:r>
              <a:rPr lang="en-US" sz="1100">
                <a:solidFill>
                  <a:srgbClr val="030712"/>
                </a:solidFill>
                <a:ea typeface="+mn-lt"/>
                <a:cs typeface="+mn-lt"/>
              </a:rPr>
              <a:t>5-layer symmetric encoder-decoder</a:t>
            </a:r>
            <a:endParaRPr lang="en-US" sz="1100"/>
          </a:p>
          <a:p>
            <a:pPr marL="285750" indent="-285750">
              <a:buFont typeface="Arial"/>
              <a:buChar char="•"/>
            </a:pPr>
            <a:r>
              <a:rPr lang="en-US" sz="1100">
                <a:solidFill>
                  <a:srgbClr val="030712"/>
                </a:solidFill>
                <a:ea typeface="+mn-lt"/>
                <a:cs typeface="+mn-lt"/>
              </a:rPr>
              <a:t>Skip connections preserve details</a:t>
            </a:r>
            <a:endParaRPr lang="en-US" sz="1100"/>
          </a:p>
          <a:p>
            <a:pPr marL="285750" indent="-285750">
              <a:buFont typeface="Arial"/>
              <a:buChar char="•"/>
            </a:pPr>
            <a:r>
              <a:rPr lang="en-US" sz="1100">
                <a:solidFill>
                  <a:srgbClr val="030712"/>
                </a:solidFill>
                <a:ea typeface="+mn-lt"/>
                <a:cs typeface="+mn-lt"/>
              </a:rPr>
              <a:t>Processes 1920×1088×3 images</a:t>
            </a:r>
            <a:endParaRPr lang="en-US" sz="1100">
              <a:ea typeface="+mn-lt"/>
              <a:cs typeface="+mn-lt"/>
            </a:endParaRPr>
          </a:p>
          <a:p>
            <a:pPr marL="285750" indent="-285750">
              <a:buFont typeface="Arial"/>
              <a:buChar char="•"/>
            </a:pPr>
            <a:r>
              <a:rPr lang="en-US" sz="1100">
                <a:solidFill>
                  <a:srgbClr val="030712"/>
                </a:solidFill>
                <a:ea typeface="+mn-lt"/>
                <a:cs typeface="+mn-lt"/>
              </a:rPr>
              <a:t>Uses Instance Normalization</a:t>
            </a:r>
            <a:endParaRPr lang="en-US" sz="1100"/>
          </a:p>
          <a:p>
            <a:r>
              <a:rPr lang="en-US" sz="1100" b="1">
                <a:solidFill>
                  <a:srgbClr val="030712"/>
                </a:solidFill>
                <a:ea typeface="+mn-lt"/>
                <a:cs typeface="+mn-lt"/>
              </a:rPr>
              <a:t>Discriminator:</a:t>
            </a:r>
            <a:endParaRPr lang="en-US" sz="1100"/>
          </a:p>
          <a:p>
            <a:pPr marL="285750" indent="-285750">
              <a:buFont typeface="Arial"/>
              <a:buChar char="•"/>
            </a:pPr>
            <a:r>
              <a:rPr lang="en-US" sz="1100">
                <a:solidFill>
                  <a:srgbClr val="030712"/>
                </a:solidFill>
                <a:ea typeface="+mn-lt"/>
                <a:cs typeface="+mn-lt"/>
              </a:rPr>
              <a:t>4-layer </a:t>
            </a:r>
            <a:r>
              <a:rPr lang="en-US" sz="1100" err="1">
                <a:solidFill>
                  <a:srgbClr val="030712"/>
                </a:solidFill>
                <a:ea typeface="+mn-lt"/>
                <a:cs typeface="+mn-lt"/>
              </a:rPr>
              <a:t>PatchGAN</a:t>
            </a:r>
            <a:r>
              <a:rPr lang="en-US" sz="1100">
                <a:solidFill>
                  <a:srgbClr val="030712"/>
                </a:solidFill>
                <a:ea typeface="+mn-lt"/>
                <a:cs typeface="+mn-lt"/>
              </a:rPr>
              <a:t> design</a:t>
            </a:r>
            <a:endParaRPr lang="en-US" sz="1100"/>
          </a:p>
          <a:p>
            <a:pPr marL="285750" indent="-285750">
              <a:buFont typeface="Arial"/>
              <a:buChar char="•"/>
            </a:pPr>
            <a:r>
              <a:rPr lang="en-US" sz="1100">
                <a:solidFill>
                  <a:srgbClr val="030712"/>
                </a:solidFill>
                <a:ea typeface="+mn-lt"/>
                <a:cs typeface="+mn-lt"/>
              </a:rPr>
              <a:t>Evaluates image patches</a:t>
            </a:r>
            <a:endParaRPr lang="en-US" sz="1100"/>
          </a:p>
          <a:p>
            <a:pPr marL="285750" indent="-285750">
              <a:buFont typeface="Arial"/>
              <a:buChar char="•"/>
            </a:pPr>
            <a:r>
              <a:rPr lang="en-US" sz="1100">
                <a:solidFill>
                  <a:srgbClr val="030712"/>
                </a:solidFill>
                <a:ea typeface="+mn-lt"/>
                <a:cs typeface="+mn-lt"/>
              </a:rPr>
              <a:t>Ensures local texture quality</a:t>
            </a:r>
            <a:endParaRPr lang="en-US" sz="1100"/>
          </a:p>
          <a:p>
            <a:endParaRPr lang="en-US" sz="1100" b="1" u="sng"/>
          </a:p>
        </p:txBody>
      </p:sp>
      <p:sp>
        <p:nvSpPr>
          <p:cNvPr id="9" name="TextBox 8">
            <a:extLst>
              <a:ext uri="{FF2B5EF4-FFF2-40B4-BE49-F238E27FC236}">
                <a16:creationId xmlns:a16="http://schemas.microsoft.com/office/drawing/2014/main" id="{D60B0284-4875-AFC0-DF9E-51039B22EC09}"/>
              </a:ext>
            </a:extLst>
          </p:cNvPr>
          <p:cNvSpPr txBox="1"/>
          <p:nvPr/>
        </p:nvSpPr>
        <p:spPr>
          <a:xfrm>
            <a:off x="1179981" y="1143917"/>
            <a:ext cx="39656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solidFill>
                  <a:srgbClr val="173F7E"/>
                </a:solidFill>
                <a:cs typeface="Segoe UI"/>
              </a:rPr>
              <a:t>FUnIE-GAN</a:t>
            </a:r>
            <a:r>
              <a:rPr lang="en-GB" sz="1200" b="1">
                <a:solidFill>
                  <a:srgbClr val="173F7E"/>
                </a:solidFill>
              </a:rPr>
              <a:t>: Fast Underwater Image Enhancement</a:t>
            </a:r>
            <a:endParaRPr lang="en-US" sz="1200" b="1">
              <a:solidFill>
                <a:srgbClr val="173F7E"/>
              </a:solidFill>
              <a:cs typeface="Segoe UI"/>
            </a:endParaRPr>
          </a:p>
          <a:p>
            <a:endParaRPr lang="en-GB" sz="1200" b="1">
              <a:solidFill>
                <a:srgbClr val="173F7E"/>
              </a:solidFill>
              <a:cs typeface="Segoe UI"/>
            </a:endParaRPr>
          </a:p>
        </p:txBody>
      </p:sp>
      <p:sp>
        <p:nvSpPr>
          <p:cNvPr id="10" name="Rectangle 9">
            <a:extLst>
              <a:ext uri="{FF2B5EF4-FFF2-40B4-BE49-F238E27FC236}">
                <a16:creationId xmlns:a16="http://schemas.microsoft.com/office/drawing/2014/main" id="{F25D2CD6-C593-CA5F-73EB-2A5A32EE5F74}"/>
              </a:ext>
            </a:extLst>
          </p:cNvPr>
          <p:cNvSpPr/>
          <p:nvPr/>
        </p:nvSpPr>
        <p:spPr>
          <a:xfrm>
            <a:off x="148535" y="1144483"/>
            <a:ext cx="5926028" cy="52230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A217D0-2177-DB33-E5A5-3EE32F8D9E65}"/>
              </a:ext>
            </a:extLst>
          </p:cNvPr>
          <p:cNvSpPr/>
          <p:nvPr/>
        </p:nvSpPr>
        <p:spPr>
          <a:xfrm>
            <a:off x="6161909" y="1144483"/>
            <a:ext cx="5926028" cy="52230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82376AC-2C43-06B9-2087-C62AC61D658B}"/>
              </a:ext>
            </a:extLst>
          </p:cNvPr>
          <p:cNvSpPr txBox="1"/>
          <p:nvPr/>
        </p:nvSpPr>
        <p:spPr>
          <a:xfrm>
            <a:off x="8614890" y="1426998"/>
            <a:ext cx="314211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1100" b="1" i="0" u="none" strike="noStrike">
                <a:solidFill>
                  <a:srgbClr val="173F7E"/>
                </a:solidFill>
                <a:effectLst/>
              </a:rPr>
              <a:t>Fine Tuning  for Sea-</a:t>
            </a:r>
            <a:r>
              <a:rPr lang="en-SG" sz="1100" b="1" i="0" u="none" strike="noStrike" err="1">
                <a:solidFill>
                  <a:srgbClr val="173F7E"/>
                </a:solidFill>
                <a:effectLst/>
              </a:rPr>
              <a:t>Pix</a:t>
            </a:r>
            <a:r>
              <a:rPr lang="en-SG" sz="1100" b="1" i="0" u="none" strike="noStrike">
                <a:solidFill>
                  <a:srgbClr val="173F7E"/>
                </a:solidFill>
                <a:effectLst/>
              </a:rPr>
              <a:t>-GAN from original Architecture</a:t>
            </a:r>
            <a:br>
              <a:rPr lang="en-SG" sz="1100" b="1">
                <a:solidFill>
                  <a:srgbClr val="173F7E"/>
                </a:solidFill>
              </a:rPr>
            </a:br>
            <a:endParaRPr lang="en-SG" sz="1100" b="1" i="0" u="none" strike="noStrike">
              <a:solidFill>
                <a:srgbClr val="173F7E"/>
              </a:solidFill>
              <a:effectLst/>
            </a:endParaRPr>
          </a:p>
          <a:p>
            <a:pPr algn="l">
              <a:buFont typeface="Arial" panose="020B0604020202020204" pitchFamily="34" charset="0"/>
              <a:buChar char="•"/>
            </a:pPr>
            <a:r>
              <a:rPr lang="en-SG" sz="1100" b="1" i="0" u="none" strike="noStrike">
                <a:solidFill>
                  <a:srgbClr val="000000"/>
                </a:solidFill>
                <a:effectLst/>
              </a:rPr>
              <a:t>Encoder-Decoder Structure</a:t>
            </a:r>
            <a:r>
              <a:rPr lang="en-SG" sz="1100" b="0" i="0" u="none" strike="noStrike">
                <a:solidFill>
                  <a:srgbClr val="000000"/>
                </a:solidFill>
                <a:effectLst/>
              </a:rPr>
              <a:t>:</a:t>
            </a:r>
          </a:p>
          <a:p>
            <a:pPr marL="742950" lvl="1" indent="-285750" algn="l">
              <a:buFont typeface="Arial" panose="020B0604020202020204" pitchFamily="34" charset="0"/>
              <a:buChar char="•"/>
            </a:pPr>
            <a:r>
              <a:rPr lang="en-SG" sz="1100" b="0" i="0" u="none" strike="noStrike">
                <a:solidFill>
                  <a:srgbClr val="000000"/>
                </a:solidFill>
                <a:effectLst/>
              </a:rPr>
              <a:t>Preserved the original structure with </a:t>
            </a:r>
            <a:r>
              <a:rPr lang="en-SG" sz="1100" b="1" i="0" u="none" strike="noStrike">
                <a:solidFill>
                  <a:srgbClr val="000000"/>
                </a:solidFill>
                <a:effectLst/>
              </a:rPr>
              <a:t>U-Net style skip connections</a:t>
            </a:r>
            <a:r>
              <a:rPr lang="en-SG" sz="1100" b="0" i="0" u="none" strike="noStrike">
                <a:solidFill>
                  <a:srgbClr val="000000"/>
                </a:solidFill>
                <a:effectLst/>
              </a:rPr>
              <a:t> for better feature retention during </a:t>
            </a:r>
            <a:r>
              <a:rPr lang="en-SG" sz="1100" b="0" i="0" u="none" strike="noStrike" err="1">
                <a:solidFill>
                  <a:srgbClr val="000000"/>
                </a:solidFill>
                <a:effectLst/>
              </a:rPr>
              <a:t>upsampling</a:t>
            </a:r>
            <a:r>
              <a:rPr lang="en-SG" sz="1100" b="0" i="0" u="none" strike="noStrike">
                <a:solidFill>
                  <a:srgbClr val="000000"/>
                </a:solidFill>
                <a:effectLst/>
              </a:rPr>
              <a:t>.</a:t>
            </a:r>
          </a:p>
          <a:p>
            <a:pPr algn="l">
              <a:buFont typeface="Arial" panose="020B0604020202020204" pitchFamily="34" charset="0"/>
              <a:buChar char="•"/>
            </a:pPr>
            <a:r>
              <a:rPr lang="en-SG" sz="1100" b="1" i="0" u="none" strike="noStrike">
                <a:solidFill>
                  <a:srgbClr val="000000"/>
                </a:solidFill>
                <a:effectLst/>
              </a:rPr>
              <a:t>Normalization</a:t>
            </a:r>
            <a:r>
              <a:rPr lang="en-SG" sz="1100" b="0" i="0" u="none" strike="noStrike">
                <a:solidFill>
                  <a:srgbClr val="000000"/>
                </a:solidFill>
                <a:effectLst/>
              </a:rPr>
              <a:t>:</a:t>
            </a:r>
          </a:p>
          <a:p>
            <a:pPr marL="742950" lvl="1" indent="-285750" algn="l">
              <a:buFont typeface="Arial" panose="020B0604020202020204" pitchFamily="34" charset="0"/>
              <a:buChar char="•"/>
            </a:pPr>
            <a:r>
              <a:rPr lang="en-SG" sz="1100" b="0" i="0" u="none" strike="noStrike">
                <a:solidFill>
                  <a:srgbClr val="000000"/>
                </a:solidFill>
                <a:effectLst/>
              </a:rPr>
              <a:t>Replaced </a:t>
            </a:r>
            <a:r>
              <a:rPr lang="en-SG" sz="1100" b="1" i="0" u="none" strike="noStrike">
                <a:solidFill>
                  <a:srgbClr val="000000"/>
                </a:solidFill>
                <a:effectLst/>
              </a:rPr>
              <a:t>Batch Normalization</a:t>
            </a:r>
            <a:r>
              <a:rPr lang="en-SG" sz="1100" b="0" i="0" u="none" strike="noStrike">
                <a:solidFill>
                  <a:srgbClr val="000000"/>
                </a:solidFill>
                <a:effectLst/>
              </a:rPr>
              <a:t> with </a:t>
            </a:r>
            <a:r>
              <a:rPr lang="en-SG" sz="1100" b="1" i="0" u="none" strike="noStrike">
                <a:solidFill>
                  <a:srgbClr val="000000"/>
                </a:solidFill>
                <a:effectLst/>
              </a:rPr>
              <a:t>Instance Normalization</a:t>
            </a:r>
            <a:r>
              <a:rPr lang="en-SG" sz="1100" b="0" i="0" u="none" strike="noStrike">
                <a:solidFill>
                  <a:srgbClr val="000000"/>
                </a:solidFill>
                <a:effectLst/>
              </a:rPr>
              <a:t> in the encoder layers to handle varying styles more effectively and enhance generalization.</a:t>
            </a:r>
          </a:p>
          <a:p>
            <a:pPr algn="l">
              <a:buFont typeface="Arial" panose="020B0604020202020204" pitchFamily="34" charset="0"/>
              <a:buChar char="•"/>
            </a:pPr>
            <a:r>
              <a:rPr lang="en-SG" sz="1100" b="1" i="0" u="none" strike="noStrike">
                <a:solidFill>
                  <a:srgbClr val="000000"/>
                </a:solidFill>
                <a:effectLst/>
              </a:rPr>
              <a:t>Dropout Regularization</a:t>
            </a:r>
            <a:r>
              <a:rPr lang="en-SG" sz="1100" b="0" i="0" u="none" strike="noStrike">
                <a:solidFill>
                  <a:srgbClr val="000000"/>
                </a:solidFill>
                <a:effectLst/>
              </a:rPr>
              <a:t>:</a:t>
            </a:r>
          </a:p>
          <a:p>
            <a:pPr marL="742950" lvl="1" indent="-285750" algn="l">
              <a:buFont typeface="Arial" panose="020B0604020202020204" pitchFamily="34" charset="0"/>
              <a:buChar char="•"/>
            </a:pPr>
            <a:r>
              <a:rPr lang="en-SG" sz="1100" b="0" i="0" u="none" strike="noStrike">
                <a:solidFill>
                  <a:srgbClr val="000000"/>
                </a:solidFill>
                <a:effectLst/>
              </a:rPr>
              <a:t>Introduced </a:t>
            </a:r>
            <a:r>
              <a:rPr lang="en-SG" sz="1100" b="1" i="0" u="none" strike="noStrike">
                <a:solidFill>
                  <a:srgbClr val="000000"/>
                </a:solidFill>
                <a:effectLst/>
              </a:rPr>
              <a:t>Dropout layers</a:t>
            </a:r>
            <a:r>
              <a:rPr lang="en-SG" sz="1100" b="0" i="0" u="none" strike="noStrike">
                <a:solidFill>
                  <a:srgbClr val="000000"/>
                </a:solidFill>
                <a:effectLst/>
              </a:rPr>
              <a:t> in the first three decoder layers to improve regularization and prevent overfitting.</a:t>
            </a:r>
          </a:p>
          <a:p>
            <a:pPr algn="l">
              <a:buFont typeface="Arial" panose="020B0604020202020204" pitchFamily="34" charset="0"/>
              <a:buChar char="•"/>
            </a:pPr>
            <a:r>
              <a:rPr lang="en-SG" sz="1100" b="1" i="0" u="none" strike="noStrike">
                <a:solidFill>
                  <a:srgbClr val="000000"/>
                </a:solidFill>
                <a:effectLst/>
              </a:rPr>
              <a:t>Training from Scratch</a:t>
            </a:r>
            <a:r>
              <a:rPr lang="en-SG" sz="1100" b="0" i="0" u="none" strike="noStrike">
                <a:solidFill>
                  <a:srgbClr val="000000"/>
                </a:solidFill>
                <a:effectLst/>
              </a:rPr>
              <a:t>:</a:t>
            </a:r>
          </a:p>
          <a:p>
            <a:pPr marL="742950" lvl="1" indent="-285750" algn="l">
              <a:buFont typeface="Arial" panose="020B0604020202020204" pitchFamily="34" charset="0"/>
              <a:buChar char="•"/>
            </a:pPr>
            <a:r>
              <a:rPr lang="en-SG" sz="1100" b="0" i="0" u="none" strike="noStrike">
                <a:solidFill>
                  <a:srgbClr val="000000"/>
                </a:solidFill>
                <a:effectLst/>
              </a:rPr>
              <a:t>Model was trained from scratch, allowing for </a:t>
            </a:r>
            <a:r>
              <a:rPr lang="en-SG" sz="1100" b="1" i="0" u="none" strike="noStrike">
                <a:solidFill>
                  <a:srgbClr val="000000"/>
                </a:solidFill>
                <a:effectLst/>
              </a:rPr>
              <a:t>customized adaptation</a:t>
            </a:r>
            <a:r>
              <a:rPr lang="en-SG" sz="1100" b="0" i="0" u="none" strike="noStrike">
                <a:solidFill>
                  <a:srgbClr val="000000"/>
                </a:solidFill>
                <a:effectLst/>
              </a:rPr>
              <a:t> to underwater images.</a:t>
            </a:r>
          </a:p>
          <a:p>
            <a:pPr algn="l">
              <a:buFont typeface="Arial" panose="020B0604020202020204" pitchFamily="34" charset="0"/>
              <a:buChar char="•"/>
            </a:pPr>
            <a:r>
              <a:rPr lang="en-SG" sz="1100" b="1" i="0" u="none" strike="noStrike">
                <a:solidFill>
                  <a:srgbClr val="000000"/>
                </a:solidFill>
                <a:effectLst/>
              </a:rPr>
              <a:t>Input Size</a:t>
            </a:r>
            <a:r>
              <a:rPr lang="en-SG" sz="1100" b="0" i="0" u="none" strike="noStrike">
                <a:solidFill>
                  <a:srgbClr val="000000"/>
                </a:solidFill>
                <a:effectLst/>
              </a:rPr>
              <a:t>:</a:t>
            </a:r>
          </a:p>
          <a:p>
            <a:pPr marL="742950" lvl="1" indent="-285750" algn="l">
              <a:buFont typeface="Arial" panose="020B0604020202020204" pitchFamily="34" charset="0"/>
              <a:buChar char="•"/>
            </a:pPr>
            <a:r>
              <a:rPr lang="en-SG" sz="1100" b="0" i="0" u="none" strike="noStrike">
                <a:solidFill>
                  <a:srgbClr val="000000"/>
                </a:solidFill>
                <a:effectLst/>
              </a:rPr>
              <a:t>Set input size to </a:t>
            </a:r>
            <a:r>
              <a:rPr lang="en-SG" sz="1100" b="1" i="0" u="none" strike="noStrike">
                <a:solidFill>
                  <a:srgbClr val="000000"/>
                </a:solidFill>
                <a:effectLst/>
              </a:rPr>
              <a:t>256x256</a:t>
            </a:r>
            <a:r>
              <a:rPr lang="en-SG" sz="1100" b="0" i="0" u="none" strike="noStrike">
                <a:solidFill>
                  <a:srgbClr val="000000"/>
                </a:solidFill>
                <a:effectLst/>
              </a:rPr>
              <a:t>, aligning with standard image-to-image translation requirements.</a:t>
            </a:r>
          </a:p>
        </p:txBody>
      </p:sp>
      <p:sp>
        <p:nvSpPr>
          <p:cNvPr id="15" name="TextBox 14">
            <a:extLst>
              <a:ext uri="{FF2B5EF4-FFF2-40B4-BE49-F238E27FC236}">
                <a16:creationId xmlns:a16="http://schemas.microsoft.com/office/drawing/2014/main" id="{AD816767-0B79-566C-F916-88FB5CDA37B0}"/>
              </a:ext>
            </a:extLst>
          </p:cNvPr>
          <p:cNvSpPr txBox="1"/>
          <p:nvPr/>
        </p:nvSpPr>
        <p:spPr>
          <a:xfrm>
            <a:off x="7841779" y="1149689"/>
            <a:ext cx="34960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solidFill>
                  <a:srgbClr val="173F7E"/>
                </a:solidFill>
                <a:cs typeface="Segoe UI"/>
              </a:rPr>
              <a:t>Sea-</a:t>
            </a:r>
            <a:r>
              <a:rPr lang="en-GB" sz="1200" b="1" err="1">
                <a:solidFill>
                  <a:srgbClr val="173F7E"/>
                </a:solidFill>
                <a:cs typeface="Segoe UI"/>
              </a:rPr>
              <a:t>Pix</a:t>
            </a:r>
            <a:r>
              <a:rPr lang="en-GB" sz="1200" b="1">
                <a:solidFill>
                  <a:srgbClr val="173F7E"/>
                </a:solidFill>
                <a:cs typeface="Segoe UI"/>
              </a:rPr>
              <a:t>-GAN Image Enhancement Model</a:t>
            </a:r>
            <a:endParaRPr lang="en-US" sz="1200"/>
          </a:p>
        </p:txBody>
      </p:sp>
      <p:pic>
        <p:nvPicPr>
          <p:cNvPr id="3" name="Picture 2" descr="A graph with numbers and a bar&#10;&#10;Description automatically generated">
            <a:extLst>
              <a:ext uri="{FF2B5EF4-FFF2-40B4-BE49-F238E27FC236}">
                <a16:creationId xmlns:a16="http://schemas.microsoft.com/office/drawing/2014/main" id="{591D1537-5ADF-6C12-7EDF-478D4C7011E2}"/>
              </a:ext>
            </a:extLst>
          </p:cNvPr>
          <p:cNvPicPr>
            <a:picLocks noChangeAspect="1"/>
          </p:cNvPicPr>
          <p:nvPr/>
        </p:nvPicPr>
        <p:blipFill>
          <a:blip r:embed="rId3"/>
          <a:stretch>
            <a:fillRect/>
          </a:stretch>
        </p:blipFill>
        <p:spPr>
          <a:xfrm>
            <a:off x="212652" y="1720233"/>
            <a:ext cx="3526468" cy="1326465"/>
          </a:xfrm>
          <a:prstGeom prst="rect">
            <a:avLst/>
          </a:prstGeom>
        </p:spPr>
      </p:pic>
      <p:pic>
        <p:nvPicPr>
          <p:cNvPr id="4" name="Picture 3" descr="A graph of a bar graph&#10;&#10;Description automatically generated">
            <a:extLst>
              <a:ext uri="{FF2B5EF4-FFF2-40B4-BE49-F238E27FC236}">
                <a16:creationId xmlns:a16="http://schemas.microsoft.com/office/drawing/2014/main" id="{FB50A7CF-6766-66AD-AAC3-990D2CE2ECEA}"/>
              </a:ext>
            </a:extLst>
          </p:cNvPr>
          <p:cNvPicPr>
            <a:picLocks noChangeAspect="1"/>
          </p:cNvPicPr>
          <p:nvPr/>
        </p:nvPicPr>
        <p:blipFill>
          <a:blip r:embed="rId4"/>
          <a:stretch>
            <a:fillRect/>
          </a:stretch>
        </p:blipFill>
        <p:spPr>
          <a:xfrm>
            <a:off x="3823290" y="2008199"/>
            <a:ext cx="2077558" cy="928799"/>
          </a:xfrm>
          <a:prstGeom prst="rect">
            <a:avLst/>
          </a:prstGeom>
        </p:spPr>
      </p:pic>
      <p:sp>
        <p:nvSpPr>
          <p:cNvPr id="11" name="TextBox 10">
            <a:extLst>
              <a:ext uri="{FF2B5EF4-FFF2-40B4-BE49-F238E27FC236}">
                <a16:creationId xmlns:a16="http://schemas.microsoft.com/office/drawing/2014/main" id="{EC1E39B5-1153-BC98-3746-2FD8DA3C006B}"/>
              </a:ext>
            </a:extLst>
          </p:cNvPr>
          <p:cNvSpPr txBox="1"/>
          <p:nvPr/>
        </p:nvSpPr>
        <p:spPr>
          <a:xfrm>
            <a:off x="587524" y="3093967"/>
            <a:ext cx="27799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u="sng"/>
              <a:t>Generator with five encoder and decoder pairs </a:t>
            </a:r>
            <a:br>
              <a:rPr lang="en-US" sz="800" b="1" u="sng"/>
            </a:br>
            <a:r>
              <a:rPr lang="en-US" sz="800" b="1" u="sng"/>
              <a:t>- UGAN - </a:t>
            </a:r>
            <a:endParaRPr lang="en-US" sz="800"/>
          </a:p>
          <a:p>
            <a:endParaRPr lang="en-US" sz="800" b="1"/>
          </a:p>
          <a:p>
            <a:endParaRPr lang="en-US" sz="800" b="1"/>
          </a:p>
        </p:txBody>
      </p:sp>
      <p:sp>
        <p:nvSpPr>
          <p:cNvPr id="13" name="TextBox 12">
            <a:extLst>
              <a:ext uri="{FF2B5EF4-FFF2-40B4-BE49-F238E27FC236}">
                <a16:creationId xmlns:a16="http://schemas.microsoft.com/office/drawing/2014/main" id="{A90B5DEC-1186-405D-7157-F6C46945DAB2}"/>
              </a:ext>
            </a:extLst>
          </p:cNvPr>
          <p:cNvSpPr txBox="1"/>
          <p:nvPr/>
        </p:nvSpPr>
        <p:spPr>
          <a:xfrm>
            <a:off x="3954501" y="3049664"/>
            <a:ext cx="182299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b="1" u="sng"/>
              <a:t>Discriminator with four layer </a:t>
            </a:r>
          </a:p>
          <a:p>
            <a:pPr algn="ctr"/>
            <a:r>
              <a:rPr lang="en-US" sz="800" b="1" u="sng"/>
              <a:t>- </a:t>
            </a:r>
            <a:r>
              <a:rPr lang="en-US" sz="800" b="1" u="sng">
                <a:ea typeface="+mn-lt"/>
                <a:cs typeface="+mn-lt"/>
              </a:rPr>
              <a:t>Markovian </a:t>
            </a:r>
            <a:r>
              <a:rPr lang="en-US" sz="800" b="1" u="sng" err="1">
                <a:ea typeface="+mn-lt"/>
                <a:cs typeface="+mn-lt"/>
              </a:rPr>
              <a:t>PatchGAN</a:t>
            </a:r>
            <a:r>
              <a:rPr lang="en-US" sz="800" b="1" u="sng">
                <a:ea typeface="+mn-lt"/>
                <a:cs typeface="+mn-lt"/>
              </a:rPr>
              <a:t> -</a:t>
            </a:r>
            <a:endParaRPr lang="en-US" sz="800" b="1" u="sng"/>
          </a:p>
        </p:txBody>
      </p:sp>
      <p:sp>
        <p:nvSpPr>
          <p:cNvPr id="16" name="TextBox 15">
            <a:extLst>
              <a:ext uri="{FF2B5EF4-FFF2-40B4-BE49-F238E27FC236}">
                <a16:creationId xmlns:a16="http://schemas.microsoft.com/office/drawing/2014/main" id="{DAA40B95-B510-E621-5158-8B644259B3E7}"/>
              </a:ext>
            </a:extLst>
          </p:cNvPr>
          <p:cNvSpPr txBox="1"/>
          <p:nvPr/>
        </p:nvSpPr>
        <p:spPr>
          <a:xfrm>
            <a:off x="3175101" y="3686017"/>
            <a:ext cx="2735618"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173F7E"/>
                </a:solidFill>
              </a:rPr>
              <a:t>Key Characteristics</a:t>
            </a:r>
            <a:br>
              <a:rPr lang="en-US" sz="1100" b="1">
                <a:solidFill>
                  <a:srgbClr val="173F7E"/>
                </a:solidFill>
              </a:rPr>
            </a:br>
            <a:endParaRPr lang="en-US" sz="1100">
              <a:solidFill>
                <a:srgbClr val="173F7E"/>
              </a:solidFill>
            </a:endParaRPr>
          </a:p>
          <a:p>
            <a:r>
              <a:rPr lang="en-US" sz="1100" b="1">
                <a:solidFill>
                  <a:srgbClr val="030712"/>
                </a:solidFill>
                <a:ea typeface="+mn-lt"/>
                <a:cs typeface="+mn-lt"/>
              </a:rPr>
              <a:t>Training Objectives:</a:t>
            </a:r>
            <a:endParaRPr lang="en-US" sz="1100"/>
          </a:p>
          <a:p>
            <a:pPr marL="285750" indent="-285750">
              <a:buFont typeface="Arial"/>
              <a:buChar char="•"/>
            </a:pPr>
            <a:r>
              <a:rPr lang="en-US" sz="1100">
                <a:solidFill>
                  <a:srgbClr val="030712"/>
                </a:solidFill>
                <a:ea typeface="+mn-lt"/>
                <a:cs typeface="+mn-lt"/>
              </a:rPr>
              <a:t>Conditional adversarial loss</a:t>
            </a:r>
            <a:endParaRPr lang="en-US" sz="1100"/>
          </a:p>
          <a:p>
            <a:pPr marL="285750" indent="-285750">
              <a:buFont typeface="Arial"/>
              <a:buChar char="•"/>
            </a:pPr>
            <a:r>
              <a:rPr lang="en-US" sz="1100">
                <a:solidFill>
                  <a:srgbClr val="030712"/>
                </a:solidFill>
                <a:ea typeface="+mn-lt"/>
                <a:cs typeface="+mn-lt"/>
              </a:rPr>
              <a:t>L1 loss for global similarity</a:t>
            </a:r>
            <a:endParaRPr lang="en-US" sz="1100"/>
          </a:p>
          <a:p>
            <a:pPr marL="285750" indent="-285750">
              <a:buFont typeface="Arial"/>
              <a:buChar char="•"/>
            </a:pPr>
            <a:r>
              <a:rPr lang="en-US" sz="1100">
                <a:solidFill>
                  <a:srgbClr val="030712"/>
                </a:solidFill>
                <a:ea typeface="+mn-lt"/>
                <a:cs typeface="+mn-lt"/>
              </a:rPr>
              <a:t>Content preservation loss</a:t>
            </a:r>
            <a:endParaRPr lang="en-US" sz="1100"/>
          </a:p>
          <a:p>
            <a:pPr marL="285750" indent="-285750">
              <a:buFont typeface="Arial"/>
              <a:buChar char="•"/>
            </a:pPr>
            <a:r>
              <a:rPr lang="en-US" sz="1100">
                <a:solidFill>
                  <a:srgbClr val="030712"/>
                </a:solidFill>
                <a:ea typeface="+mn-lt"/>
                <a:cs typeface="+mn-lt"/>
              </a:rPr>
              <a:t>Local texture &amp; style consistency</a:t>
            </a:r>
            <a:endParaRPr lang="en-US" sz="1100"/>
          </a:p>
          <a:p>
            <a:r>
              <a:rPr lang="en-US" sz="1100" b="1">
                <a:solidFill>
                  <a:srgbClr val="030712"/>
                </a:solidFill>
                <a:ea typeface="+mn-lt"/>
                <a:cs typeface="+mn-lt"/>
              </a:rPr>
              <a:t>Advantages:</a:t>
            </a:r>
            <a:endParaRPr lang="en-US" sz="1100" b="1">
              <a:ea typeface="+mn-lt"/>
              <a:cs typeface="+mn-lt"/>
            </a:endParaRPr>
          </a:p>
          <a:p>
            <a:pPr marL="285750" indent="-285750">
              <a:buFont typeface="Arial"/>
              <a:buChar char="•"/>
            </a:pPr>
            <a:r>
              <a:rPr lang="en-US" sz="1100">
                <a:solidFill>
                  <a:srgbClr val="030712"/>
                </a:solidFill>
                <a:ea typeface="+mn-lt"/>
                <a:cs typeface="+mn-lt"/>
              </a:rPr>
              <a:t>Optimized for real-time processing</a:t>
            </a:r>
            <a:endParaRPr lang="en-US" sz="1100"/>
          </a:p>
          <a:p>
            <a:pPr marL="285750" indent="-285750">
              <a:buFont typeface="Arial"/>
              <a:buChar char="•"/>
            </a:pPr>
            <a:r>
              <a:rPr lang="en-US" sz="1100">
                <a:solidFill>
                  <a:srgbClr val="030712"/>
                </a:solidFill>
                <a:ea typeface="+mn-lt"/>
                <a:cs typeface="+mn-lt"/>
              </a:rPr>
              <a:t>Ideal for AUV applications</a:t>
            </a:r>
            <a:endParaRPr lang="en-US" sz="1100"/>
          </a:p>
          <a:p>
            <a:pPr marL="285750" indent="-285750">
              <a:buFont typeface="Arial"/>
              <a:buChar char="•"/>
            </a:pPr>
            <a:r>
              <a:rPr lang="en-US" sz="1100">
                <a:solidFill>
                  <a:srgbClr val="030712"/>
                </a:solidFill>
                <a:ea typeface="+mn-lt"/>
                <a:cs typeface="+mn-lt"/>
              </a:rPr>
              <a:t>Maintains HD dimension 1920 * 1080</a:t>
            </a:r>
          </a:p>
          <a:p>
            <a:pPr marL="285750" indent="-285750">
              <a:buFont typeface="Arial"/>
              <a:buChar char="•"/>
            </a:pPr>
            <a:r>
              <a:rPr lang="en-US" sz="1100">
                <a:solidFill>
                  <a:srgbClr val="030712"/>
                </a:solidFill>
                <a:ea typeface="+mn-lt"/>
                <a:cs typeface="+mn-lt"/>
              </a:rPr>
              <a:t>Maintains image details &amp; color</a:t>
            </a:r>
            <a:endParaRPr lang="en-US" sz="1100"/>
          </a:p>
          <a:p>
            <a:pPr marL="285750" indent="-285750">
              <a:buFont typeface="Arial"/>
              <a:buChar char="•"/>
            </a:pPr>
            <a:endParaRPr lang="en-US" sz="1100">
              <a:solidFill>
                <a:srgbClr val="030712"/>
              </a:solidFill>
            </a:endParaRPr>
          </a:p>
          <a:p>
            <a:endParaRPr lang="en-US" sz="1100" b="1"/>
          </a:p>
        </p:txBody>
      </p:sp>
      <p:sp>
        <p:nvSpPr>
          <p:cNvPr id="17" name="TextBox 16">
            <a:extLst>
              <a:ext uri="{FF2B5EF4-FFF2-40B4-BE49-F238E27FC236}">
                <a16:creationId xmlns:a16="http://schemas.microsoft.com/office/drawing/2014/main" id="{550AC41A-97F8-B950-4C6B-6F879E068AB8}"/>
              </a:ext>
            </a:extLst>
          </p:cNvPr>
          <p:cNvSpPr txBox="1"/>
          <p:nvPr/>
        </p:nvSpPr>
        <p:spPr>
          <a:xfrm>
            <a:off x="507780" y="5893873"/>
            <a:ext cx="521654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solidFill>
                  <a:srgbClr val="1D4ED8"/>
                </a:solidFill>
                <a:ea typeface="+mn-lt"/>
                <a:cs typeface="+mn-lt"/>
              </a:rPr>
              <a:t>Maps distorted underwater images (X) → enhanced images (Y) in real-time</a:t>
            </a:r>
          </a:p>
        </p:txBody>
      </p:sp>
      <p:sp>
        <p:nvSpPr>
          <p:cNvPr id="18" name="TextBox 17">
            <a:extLst>
              <a:ext uri="{FF2B5EF4-FFF2-40B4-BE49-F238E27FC236}">
                <a16:creationId xmlns:a16="http://schemas.microsoft.com/office/drawing/2014/main" id="{7E5ABE35-6BE2-D82E-CDB6-AE1C26100443}"/>
              </a:ext>
            </a:extLst>
          </p:cNvPr>
          <p:cNvSpPr txBox="1"/>
          <p:nvPr/>
        </p:nvSpPr>
        <p:spPr>
          <a:xfrm>
            <a:off x="516641" y="1472500"/>
            <a:ext cx="576589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i="1">
                <a:solidFill>
                  <a:srgbClr val="2563EB"/>
                </a:solidFill>
                <a:ea typeface="+mn-lt"/>
                <a:cs typeface="+mn-lt"/>
              </a:rPr>
              <a:t>A Real-time Generative Adversarial Network for Underwater Image Enhancement</a:t>
            </a:r>
            <a:endParaRPr lang="en-US" sz="1000" b="1"/>
          </a:p>
        </p:txBody>
      </p:sp>
      <p:pic>
        <p:nvPicPr>
          <p:cNvPr id="19" name="Picture 18">
            <a:extLst>
              <a:ext uri="{FF2B5EF4-FFF2-40B4-BE49-F238E27FC236}">
                <a16:creationId xmlns:a16="http://schemas.microsoft.com/office/drawing/2014/main" id="{7C42FBE1-84D9-A924-3E6F-EEC4DD51D4DD}"/>
              </a:ext>
            </a:extLst>
          </p:cNvPr>
          <p:cNvPicPr>
            <a:picLocks noChangeAspect="1"/>
          </p:cNvPicPr>
          <p:nvPr/>
        </p:nvPicPr>
        <p:blipFill>
          <a:blip r:embed="rId5"/>
          <a:stretch>
            <a:fillRect/>
          </a:stretch>
        </p:blipFill>
        <p:spPr>
          <a:xfrm>
            <a:off x="6263209" y="1472454"/>
            <a:ext cx="2041228" cy="4770343"/>
          </a:xfrm>
          <a:prstGeom prst="rect">
            <a:avLst/>
          </a:prstGeom>
        </p:spPr>
      </p:pic>
      <p:pic>
        <p:nvPicPr>
          <p:cNvPr id="20" name="Picture 19">
            <a:extLst>
              <a:ext uri="{FF2B5EF4-FFF2-40B4-BE49-F238E27FC236}">
                <a16:creationId xmlns:a16="http://schemas.microsoft.com/office/drawing/2014/main" id="{0C364375-0217-7945-A4E8-227E1365DBDB}"/>
              </a:ext>
            </a:extLst>
          </p:cNvPr>
          <p:cNvPicPr>
            <a:picLocks noChangeAspect="1"/>
          </p:cNvPicPr>
          <p:nvPr/>
        </p:nvPicPr>
        <p:blipFill>
          <a:blip r:embed="rId6"/>
          <a:stretch>
            <a:fillRect/>
          </a:stretch>
        </p:blipFill>
        <p:spPr>
          <a:xfrm>
            <a:off x="6205100" y="1492571"/>
            <a:ext cx="2282617" cy="4812122"/>
          </a:xfrm>
          <a:prstGeom prst="rect">
            <a:avLst/>
          </a:prstGeom>
        </p:spPr>
      </p:pic>
    </p:spTree>
    <p:extLst>
      <p:ext uri="{BB962C8B-B14F-4D97-AF65-F5344CB8AC3E}">
        <p14:creationId xmlns:p14="http://schemas.microsoft.com/office/powerpoint/2010/main" val="380418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8BD5-0CE0-98A8-D7D6-67D0557323FF}"/>
              </a:ext>
            </a:extLst>
          </p:cNvPr>
          <p:cNvSpPr>
            <a:spLocks noGrp="1"/>
          </p:cNvSpPr>
          <p:nvPr>
            <p:ph type="title"/>
          </p:nvPr>
        </p:nvSpPr>
        <p:spPr>
          <a:xfrm>
            <a:off x="478974" y="343034"/>
            <a:ext cx="8800551" cy="545561"/>
          </a:xfrm>
        </p:spPr>
        <p:txBody>
          <a:bodyPr>
            <a:normAutofit/>
          </a:bodyPr>
          <a:lstStyle/>
          <a:p>
            <a:r>
              <a:rPr lang="en-GB" sz="2400">
                <a:cs typeface="Arial"/>
              </a:rPr>
              <a:t>ML Model Architecture </a:t>
            </a:r>
            <a:endParaRPr lang="en-GB" sz="2400" b="0">
              <a:solidFill>
                <a:srgbClr val="000000"/>
              </a:solidFill>
              <a:cs typeface="Arial"/>
            </a:endParaRPr>
          </a:p>
          <a:p>
            <a:endParaRPr lang="en-GB" sz="2400"/>
          </a:p>
        </p:txBody>
      </p:sp>
      <p:sp>
        <p:nvSpPr>
          <p:cNvPr id="5" name="Footer Placeholder 4">
            <a:extLst>
              <a:ext uri="{FF2B5EF4-FFF2-40B4-BE49-F238E27FC236}">
                <a16:creationId xmlns:a16="http://schemas.microsoft.com/office/drawing/2014/main" id="{4A52C836-6A34-FAEE-8435-B98AC3F5C292}"/>
              </a:ext>
            </a:extLst>
          </p:cNvPr>
          <p:cNvSpPr>
            <a:spLocks noGrp="1"/>
          </p:cNvSpPr>
          <p:nvPr>
            <p:ph type="ftr" sz="quarter" idx="15"/>
          </p:nvPr>
        </p:nvSpPr>
        <p:spPr/>
        <p:txBody>
          <a:bodyPr/>
          <a:lstStyle/>
          <a:p>
            <a:pPr algn="l"/>
            <a:r>
              <a:rPr lang="en-SG" sz="1000"/>
              <a:t>© National University of Singapore</a:t>
            </a:r>
            <a:endParaRPr lang="en-SG"/>
          </a:p>
        </p:txBody>
      </p:sp>
      <p:sp>
        <p:nvSpPr>
          <p:cNvPr id="6" name="Slide Number Placeholder 5">
            <a:extLst>
              <a:ext uri="{FF2B5EF4-FFF2-40B4-BE49-F238E27FC236}">
                <a16:creationId xmlns:a16="http://schemas.microsoft.com/office/drawing/2014/main" id="{EBC3E3F0-7C9B-9A2B-F31D-8B238401676E}"/>
              </a:ext>
            </a:extLst>
          </p:cNvPr>
          <p:cNvSpPr>
            <a:spLocks noGrp="1"/>
          </p:cNvSpPr>
          <p:nvPr>
            <p:ph type="sldNum" sz="quarter" idx="16"/>
          </p:nvPr>
        </p:nvSpPr>
        <p:spPr/>
        <p:txBody>
          <a:bodyPr/>
          <a:lstStyle/>
          <a:p>
            <a:fld id="{2F63C605-4FC6-46DE-BC90-871762EA3F52}" type="slidenum">
              <a:rPr lang="en-SG" smtClean="0"/>
              <a:pPr/>
              <a:t>9</a:t>
            </a:fld>
            <a:endParaRPr lang="en-SG"/>
          </a:p>
        </p:txBody>
      </p:sp>
      <p:sp>
        <p:nvSpPr>
          <p:cNvPr id="7" name="TextBox 6">
            <a:extLst>
              <a:ext uri="{FF2B5EF4-FFF2-40B4-BE49-F238E27FC236}">
                <a16:creationId xmlns:a16="http://schemas.microsoft.com/office/drawing/2014/main" id="{310E41A7-407C-19EA-551C-D78FC3EC91EB}"/>
              </a:ext>
            </a:extLst>
          </p:cNvPr>
          <p:cNvSpPr txBox="1"/>
          <p:nvPr/>
        </p:nvSpPr>
        <p:spPr>
          <a:xfrm>
            <a:off x="9415752" y="1437701"/>
            <a:ext cx="2688112"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u="sng"/>
              <a:t>Overview</a:t>
            </a:r>
          </a:p>
          <a:p>
            <a:endParaRPr lang="en-US" sz="900" b="1"/>
          </a:p>
          <a:p>
            <a:r>
              <a:rPr lang="en-US" sz="900" b="1">
                <a:solidFill>
                  <a:srgbClr val="173F7E"/>
                </a:solidFill>
              </a:rPr>
              <a:t>Input Layer:</a:t>
            </a:r>
          </a:p>
          <a:p>
            <a:pPr marL="171450" indent="-171450">
              <a:buFont typeface="Arial"/>
              <a:buChar char="•"/>
            </a:pPr>
            <a:r>
              <a:rPr lang="en-US" sz="900"/>
              <a:t>Takes in the raw input image for processing.</a:t>
            </a:r>
          </a:p>
          <a:p>
            <a:pPr marL="171450" indent="-171450">
              <a:buFont typeface="Arial"/>
              <a:buChar char="•"/>
            </a:pPr>
            <a:endParaRPr lang="en-US" sz="900"/>
          </a:p>
          <a:p>
            <a:r>
              <a:rPr lang="en-US" sz="900" b="1">
                <a:solidFill>
                  <a:srgbClr val="173F7E"/>
                </a:solidFill>
              </a:rPr>
              <a:t>Local Stream (Enhances Fine Details):</a:t>
            </a:r>
          </a:p>
          <a:p>
            <a:pPr marL="171450" indent="-171450">
              <a:buFont typeface="Arial"/>
              <a:buChar char="•"/>
            </a:pPr>
            <a:r>
              <a:rPr lang="en-US" sz="900" b="1"/>
              <a:t>Sobel-based edge detection</a:t>
            </a:r>
            <a:r>
              <a:rPr lang="en-US" sz="900"/>
              <a:t> </a:t>
            </a:r>
          </a:p>
          <a:p>
            <a:pPr marL="171450" indent="-171450">
              <a:buFont typeface="Arial"/>
              <a:buChar char="•"/>
            </a:pPr>
            <a:r>
              <a:rPr lang="en-US" sz="900" b="1"/>
              <a:t>Contextual feature extraction</a:t>
            </a:r>
            <a:r>
              <a:rPr lang="en-US" sz="900"/>
              <a:t> using dilated convolutions (rates 2 &amp; 4).</a:t>
            </a:r>
          </a:p>
          <a:p>
            <a:pPr marL="171450" indent="-171450">
              <a:buFont typeface="Arial"/>
              <a:buChar char="•"/>
            </a:pPr>
            <a:r>
              <a:rPr lang="en-US" sz="900"/>
              <a:t>Enhanced features via </a:t>
            </a:r>
            <a:r>
              <a:rPr lang="en-US" sz="900" b="1"/>
              <a:t>residual, spatial attention, dense, and non-local blocks</a:t>
            </a:r>
            <a:r>
              <a:rPr lang="en-US" sz="900"/>
              <a:t>.</a:t>
            </a:r>
          </a:p>
          <a:p>
            <a:pPr marL="171450" indent="-171450">
              <a:buFont typeface="Arial"/>
              <a:buChar char="•"/>
            </a:pPr>
            <a:endParaRPr lang="en-US" sz="900"/>
          </a:p>
          <a:p>
            <a:r>
              <a:rPr lang="en-US" sz="900" b="1">
                <a:solidFill>
                  <a:srgbClr val="173F7E"/>
                </a:solidFill>
              </a:rPr>
              <a:t>Global Stream (Enhances Global Color and Structure):</a:t>
            </a:r>
          </a:p>
          <a:p>
            <a:pPr marL="171450" indent="-171450">
              <a:buFont typeface="Arial"/>
              <a:buChar char="•"/>
            </a:pPr>
            <a:r>
              <a:rPr lang="en-US" sz="900" b="1"/>
              <a:t>Histogram equalization</a:t>
            </a:r>
            <a:r>
              <a:rPr lang="en-US" sz="900"/>
              <a:t> for color balancing.</a:t>
            </a:r>
          </a:p>
          <a:p>
            <a:pPr marL="171450" indent="-171450">
              <a:buFont typeface="Arial"/>
              <a:buChar char="•"/>
            </a:pPr>
            <a:r>
              <a:rPr lang="en-US" sz="900" b="1"/>
              <a:t>Brightness and contrast adjustments</a:t>
            </a:r>
            <a:r>
              <a:rPr lang="en-US" sz="900"/>
              <a:t>.</a:t>
            </a:r>
          </a:p>
          <a:p>
            <a:pPr marL="171450" indent="-171450">
              <a:buFont typeface="Arial"/>
              <a:buChar char="•"/>
            </a:pPr>
            <a:r>
              <a:rPr lang="en-US" sz="900" b="1"/>
              <a:t>Contextual feature extraction</a:t>
            </a:r>
            <a:r>
              <a:rPr lang="en-US" sz="900"/>
              <a:t> with multi-scale convolutions and pyramid pooling.</a:t>
            </a:r>
          </a:p>
          <a:p>
            <a:pPr marL="171450" indent="-171450">
              <a:buFont typeface="Arial"/>
              <a:buChar char="•"/>
            </a:pPr>
            <a:r>
              <a:rPr lang="en-US" sz="900" b="1"/>
              <a:t>Global self-attention</a:t>
            </a:r>
            <a:r>
              <a:rPr lang="en-US" sz="900"/>
              <a:t> and </a:t>
            </a:r>
            <a:r>
              <a:rPr lang="en-US" sz="900" b="1"/>
              <a:t>channel attention</a:t>
            </a:r>
            <a:r>
              <a:rPr lang="en-US" sz="900"/>
              <a:t> (Squeeze-and-Excitation).</a:t>
            </a:r>
          </a:p>
          <a:p>
            <a:pPr marL="171450" indent="-171450">
              <a:buFont typeface="Arial"/>
              <a:buChar char="•"/>
            </a:pPr>
            <a:endParaRPr lang="en-US" sz="900"/>
          </a:p>
          <a:p>
            <a:r>
              <a:rPr lang="en-US" sz="900" b="1">
                <a:solidFill>
                  <a:srgbClr val="173F7E"/>
                </a:solidFill>
              </a:rPr>
              <a:t>Attention Block:</a:t>
            </a:r>
          </a:p>
          <a:p>
            <a:pPr marL="171450" indent="-171450">
              <a:buFont typeface="Arial"/>
              <a:buChar char="•"/>
            </a:pPr>
            <a:r>
              <a:rPr lang="en-US" sz="900" b="1"/>
              <a:t>Local-to-Global</a:t>
            </a:r>
            <a:r>
              <a:rPr lang="en-US" sz="900"/>
              <a:t> and </a:t>
            </a:r>
            <a:r>
              <a:rPr lang="en-US" sz="900" b="1"/>
              <a:t>Global-to-Local</a:t>
            </a:r>
            <a:r>
              <a:rPr lang="en-US" sz="900"/>
              <a:t> attention exchange for improved feature integration.</a:t>
            </a:r>
          </a:p>
          <a:p>
            <a:pPr>
              <a:buFont typeface="Arial"/>
              <a:buChar char="•"/>
            </a:pPr>
            <a:endParaRPr lang="en-US" sz="900"/>
          </a:p>
          <a:p>
            <a:r>
              <a:rPr lang="en-US" sz="900" b="1">
                <a:solidFill>
                  <a:srgbClr val="173F7E"/>
                </a:solidFill>
              </a:rPr>
              <a:t>Fusion Module:</a:t>
            </a:r>
          </a:p>
          <a:p>
            <a:pPr marL="171450" indent="-171450">
              <a:buFont typeface="Arial"/>
              <a:buChar char="•"/>
            </a:pPr>
            <a:r>
              <a:rPr lang="en-US" sz="900" b="1"/>
              <a:t>Concatenates</a:t>
            </a:r>
            <a:r>
              <a:rPr lang="en-US" sz="900"/>
              <a:t> local and global features.</a:t>
            </a:r>
          </a:p>
          <a:p>
            <a:pPr marL="171450" indent="-171450">
              <a:buFont typeface="Arial"/>
              <a:buChar char="•"/>
            </a:pPr>
            <a:r>
              <a:rPr lang="en-US" sz="900" b="1"/>
              <a:t>Final convolution</a:t>
            </a:r>
            <a:r>
              <a:rPr lang="en-US" sz="900"/>
              <a:t> generates the enhanced output image.</a:t>
            </a:r>
          </a:p>
          <a:p>
            <a:pPr>
              <a:buFont typeface="Arial"/>
              <a:buChar char="•"/>
            </a:pPr>
            <a:endParaRPr lang="en-US" sz="900"/>
          </a:p>
          <a:p>
            <a:r>
              <a:rPr lang="en-US" sz="900" b="1">
                <a:solidFill>
                  <a:srgbClr val="173F7E"/>
                </a:solidFill>
              </a:rPr>
              <a:t>Output:</a:t>
            </a:r>
          </a:p>
          <a:p>
            <a:pPr marL="171450" indent="-171450">
              <a:buFont typeface="Arial"/>
              <a:buChar char="•"/>
            </a:pPr>
            <a:r>
              <a:rPr lang="en-US" sz="900"/>
              <a:t>Produces an enhanced image with improved clarity, color balance, and detail.</a:t>
            </a:r>
          </a:p>
        </p:txBody>
      </p:sp>
      <p:sp>
        <p:nvSpPr>
          <p:cNvPr id="9" name="TextBox 8">
            <a:extLst>
              <a:ext uri="{FF2B5EF4-FFF2-40B4-BE49-F238E27FC236}">
                <a16:creationId xmlns:a16="http://schemas.microsoft.com/office/drawing/2014/main" id="{D60B0284-4875-AFC0-DF9E-51039B22EC09}"/>
              </a:ext>
            </a:extLst>
          </p:cNvPr>
          <p:cNvSpPr txBox="1"/>
          <p:nvPr/>
        </p:nvSpPr>
        <p:spPr>
          <a:xfrm>
            <a:off x="7663937" y="1142213"/>
            <a:ext cx="34960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b="1">
                <a:solidFill>
                  <a:srgbClr val="173F7E"/>
                </a:solidFill>
                <a:cs typeface="Segoe UI"/>
              </a:rPr>
              <a:t>LDS-Net Image Enhancement Model</a:t>
            </a:r>
            <a:endParaRPr lang="en-US" sz="1200"/>
          </a:p>
        </p:txBody>
      </p:sp>
      <p:sp>
        <p:nvSpPr>
          <p:cNvPr id="10" name="Rectangle 9">
            <a:extLst>
              <a:ext uri="{FF2B5EF4-FFF2-40B4-BE49-F238E27FC236}">
                <a16:creationId xmlns:a16="http://schemas.microsoft.com/office/drawing/2014/main" id="{F25D2CD6-C593-CA5F-73EB-2A5A32EE5F74}"/>
              </a:ext>
            </a:extLst>
          </p:cNvPr>
          <p:cNvSpPr/>
          <p:nvPr/>
        </p:nvSpPr>
        <p:spPr>
          <a:xfrm>
            <a:off x="6161909" y="1144483"/>
            <a:ext cx="5926028" cy="52230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DE9A590-74F9-4609-7D97-1D38932033A5}"/>
              </a:ext>
            </a:extLst>
          </p:cNvPr>
          <p:cNvSpPr/>
          <p:nvPr/>
        </p:nvSpPr>
        <p:spPr>
          <a:xfrm>
            <a:off x="148534" y="1144482"/>
            <a:ext cx="5926028" cy="52230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2F225BB-4BBB-8105-0C9D-1A2D5BE19270}"/>
              </a:ext>
            </a:extLst>
          </p:cNvPr>
          <p:cNvSpPr txBox="1"/>
          <p:nvPr/>
        </p:nvSpPr>
        <p:spPr>
          <a:xfrm>
            <a:off x="1366878" y="1194936"/>
            <a:ext cx="34960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b="1" err="1">
                <a:solidFill>
                  <a:srgbClr val="173F7E"/>
                </a:solidFill>
                <a:cs typeface="Segoe UI"/>
              </a:rPr>
              <a:t>DeepSESR</a:t>
            </a:r>
            <a:r>
              <a:rPr lang="en-GB" sz="1200" b="1">
                <a:solidFill>
                  <a:srgbClr val="173F7E"/>
                </a:solidFill>
                <a:cs typeface="Segoe UI"/>
              </a:rPr>
              <a:t> Image Enhancement Model</a:t>
            </a:r>
            <a:endParaRPr lang="en-US" sz="1200"/>
          </a:p>
        </p:txBody>
      </p:sp>
      <p:pic>
        <p:nvPicPr>
          <p:cNvPr id="4" name="Picture 3" descr="A diagram of a process flow&#10;&#10;Description automatically generated">
            <a:extLst>
              <a:ext uri="{FF2B5EF4-FFF2-40B4-BE49-F238E27FC236}">
                <a16:creationId xmlns:a16="http://schemas.microsoft.com/office/drawing/2014/main" id="{663A4973-A5F9-8CE3-3185-9B855A82BB32}"/>
              </a:ext>
            </a:extLst>
          </p:cNvPr>
          <p:cNvPicPr>
            <a:picLocks noChangeAspect="1"/>
          </p:cNvPicPr>
          <p:nvPr/>
        </p:nvPicPr>
        <p:blipFill>
          <a:blip r:embed="rId3"/>
          <a:stretch>
            <a:fillRect/>
          </a:stretch>
        </p:blipFill>
        <p:spPr>
          <a:xfrm>
            <a:off x="6366078" y="1468916"/>
            <a:ext cx="2911796" cy="4884144"/>
          </a:xfrm>
          <a:prstGeom prst="rect">
            <a:avLst/>
          </a:prstGeom>
        </p:spPr>
      </p:pic>
      <p:sp>
        <p:nvSpPr>
          <p:cNvPr id="36" name="TextBox 35">
            <a:extLst>
              <a:ext uri="{FF2B5EF4-FFF2-40B4-BE49-F238E27FC236}">
                <a16:creationId xmlns:a16="http://schemas.microsoft.com/office/drawing/2014/main" id="{549D1D81-E875-D052-4CCE-2D1057C1CE97}"/>
              </a:ext>
            </a:extLst>
          </p:cNvPr>
          <p:cNvSpPr txBox="1"/>
          <p:nvPr/>
        </p:nvSpPr>
        <p:spPr>
          <a:xfrm>
            <a:off x="3483224" y="1467479"/>
            <a:ext cx="2517383" cy="4385816"/>
          </a:xfrm>
          <a:prstGeom prst="rect">
            <a:avLst/>
          </a:prstGeom>
          <a:noFill/>
        </p:spPr>
        <p:txBody>
          <a:bodyPr wrap="square" lIns="91440" tIns="45720" rIns="91440" bIns="45720" anchor="t">
            <a:spAutoFit/>
          </a:bodyPr>
          <a:lstStyle/>
          <a:p>
            <a:r>
              <a:rPr lang="en-MY" sz="900" b="1" u="sng">
                <a:solidFill>
                  <a:srgbClr val="000000"/>
                </a:solidFill>
              </a:rPr>
              <a:t>Overview</a:t>
            </a:r>
          </a:p>
          <a:p>
            <a:pPr algn="l"/>
            <a:endParaRPr lang="en-SG" sz="900" b="1">
              <a:solidFill>
                <a:srgbClr val="173F7E"/>
              </a:solidFill>
            </a:endParaRPr>
          </a:p>
          <a:p>
            <a:pPr algn="l"/>
            <a:r>
              <a:rPr lang="en-SG" sz="900" b="1">
                <a:solidFill>
                  <a:srgbClr val="173F7E"/>
                </a:solidFill>
              </a:rPr>
              <a:t>T</a:t>
            </a:r>
            <a:r>
              <a:rPr lang="en-SG" sz="900" b="1" i="0" u="none" strike="noStrike">
                <a:solidFill>
                  <a:srgbClr val="173F7E"/>
                </a:solidFill>
                <a:effectLst/>
              </a:rPr>
              <a:t>raining from Scratch:</a:t>
            </a:r>
          </a:p>
          <a:p>
            <a:pPr marL="171450" indent="-171450" algn="l">
              <a:buFont typeface="Arial" panose="020B0604020202020204" pitchFamily="34" charset="0"/>
              <a:buChar char="•"/>
            </a:pPr>
            <a:r>
              <a:rPr lang="en-SG" sz="900" b="0" i="0" u="none" strike="noStrike">
                <a:solidFill>
                  <a:srgbClr val="000000"/>
                </a:solidFill>
                <a:effectLst/>
              </a:rPr>
              <a:t>Model was trained from </a:t>
            </a:r>
            <a:r>
              <a:rPr lang="en-SG" sz="900" b="1" i="0" u="none" strike="noStrike">
                <a:solidFill>
                  <a:srgbClr val="000000"/>
                </a:solidFill>
                <a:effectLst/>
              </a:rPr>
              <a:t>scratch</a:t>
            </a:r>
            <a:endParaRPr lang="en-MY" sz="900" b="1" u="sng"/>
          </a:p>
          <a:p>
            <a:r>
              <a:rPr lang="en-MY" sz="900" b="1"/>
              <a:t>Network Architecture</a:t>
            </a:r>
          </a:p>
          <a:p>
            <a:pPr marL="171450" indent="-171450">
              <a:buFont typeface="Arial" panose="020B0604020202020204" pitchFamily="34" charset="0"/>
              <a:buChar char="•"/>
            </a:pPr>
            <a:r>
              <a:rPr lang="en-MY" sz="900"/>
              <a:t>Input</a:t>
            </a:r>
            <a:r>
              <a:rPr lang="en-MY" sz="900" b="1"/>
              <a:t>: Fixed size </a:t>
            </a:r>
            <a:r>
              <a:rPr lang="en-MY" sz="900"/>
              <a:t>360x640x3 underwater images</a:t>
            </a:r>
          </a:p>
          <a:p>
            <a:pPr marL="171450" indent="-171450">
              <a:buFont typeface="Arial" panose="020B0604020202020204" pitchFamily="34" charset="0"/>
              <a:buChar char="•"/>
            </a:pPr>
            <a:r>
              <a:rPr lang="en-MY" sz="900"/>
              <a:t>Three main outputs:</a:t>
            </a:r>
          </a:p>
          <a:p>
            <a:pPr marL="628650" lvl="1" indent="-171450">
              <a:buFont typeface="Arial" panose="020B0604020202020204" pitchFamily="34" charset="0"/>
              <a:buChar char="•"/>
            </a:pPr>
            <a:r>
              <a:rPr lang="en-MY" sz="900"/>
              <a:t>  Saliency Map (Attention)</a:t>
            </a:r>
          </a:p>
          <a:p>
            <a:pPr marL="628650" lvl="1" indent="-171450">
              <a:buFont typeface="Arial" panose="020B0604020202020204" pitchFamily="34" charset="0"/>
              <a:buChar char="•"/>
            </a:pPr>
            <a:r>
              <a:rPr lang="en-MY" sz="900"/>
              <a:t>  Enhanced Image</a:t>
            </a:r>
          </a:p>
          <a:p>
            <a:pPr marL="628650" lvl="1" indent="-171450">
              <a:buFont typeface="Arial" panose="020B0604020202020204" pitchFamily="34" charset="0"/>
              <a:buChar char="•"/>
            </a:pPr>
            <a:r>
              <a:rPr lang="en-MY" sz="900"/>
              <a:t>  Final Super-resolved Output</a:t>
            </a:r>
          </a:p>
          <a:p>
            <a:endParaRPr lang="en-MY" sz="900"/>
          </a:p>
          <a:p>
            <a:r>
              <a:rPr lang="en-MY" sz="900" b="1">
                <a:solidFill>
                  <a:srgbClr val="173F7E"/>
                </a:solidFill>
              </a:rPr>
              <a:t>Core Components</a:t>
            </a:r>
            <a:endParaRPr lang="en-MY" sz="900">
              <a:solidFill>
                <a:srgbClr val="173F7E"/>
              </a:solidFill>
            </a:endParaRPr>
          </a:p>
          <a:p>
            <a:r>
              <a:rPr lang="en-MY" sz="900" b="1"/>
              <a:t>Feature Extraction Network:</a:t>
            </a:r>
          </a:p>
          <a:p>
            <a:pPr marL="171450" indent="-171450">
              <a:buFont typeface="Arial" panose="020B0604020202020204" pitchFamily="34" charset="0"/>
              <a:buChar char="•"/>
            </a:pPr>
            <a:r>
              <a:rPr lang="en-MY" sz="900" b="1"/>
              <a:t>8 RDB blocks </a:t>
            </a:r>
            <a:r>
              <a:rPr lang="en-MY" sz="900"/>
              <a:t>(3x3 &amp; 5x5 filters)</a:t>
            </a:r>
          </a:p>
          <a:p>
            <a:pPr marL="171450" indent="-171450">
              <a:buFont typeface="Arial" panose="020B0604020202020204" pitchFamily="34" charset="0"/>
              <a:buChar char="•"/>
            </a:pPr>
            <a:r>
              <a:rPr lang="en-MY" sz="900" b="1"/>
              <a:t>Concatenation layer</a:t>
            </a:r>
          </a:p>
          <a:p>
            <a:pPr marL="171450" indent="-171450">
              <a:buFont typeface="Arial" panose="020B0604020202020204" pitchFamily="34" charset="0"/>
              <a:buChar char="•"/>
            </a:pPr>
            <a:r>
              <a:rPr lang="en-MY" sz="900"/>
              <a:t>4 additional </a:t>
            </a:r>
            <a:r>
              <a:rPr lang="en-MY" sz="900" b="1"/>
              <a:t>RDB blocks </a:t>
            </a:r>
            <a:r>
              <a:rPr lang="en-MY" sz="900"/>
              <a:t>(3x3)</a:t>
            </a:r>
          </a:p>
          <a:p>
            <a:pPr marL="171450" indent="-171450">
              <a:buFont typeface="Arial" panose="020B0604020202020204" pitchFamily="34" charset="0"/>
              <a:buChar char="•"/>
            </a:pPr>
            <a:r>
              <a:rPr lang="en-MY" sz="900" b="1"/>
              <a:t>Bottleneck</a:t>
            </a:r>
            <a:r>
              <a:rPr lang="en-MY" sz="900"/>
              <a:t>: 32 filters (1x1 Conv)</a:t>
            </a:r>
          </a:p>
          <a:p>
            <a:endParaRPr lang="en-MY" sz="900"/>
          </a:p>
          <a:p>
            <a:r>
              <a:rPr lang="en-MY" sz="900" b="1">
                <a:solidFill>
                  <a:srgbClr val="173F7E"/>
                </a:solidFill>
              </a:rPr>
              <a:t>Processing Branches:</a:t>
            </a:r>
          </a:p>
          <a:p>
            <a:r>
              <a:rPr lang="en-MY" sz="900"/>
              <a:t>1. Saliency Branch:</a:t>
            </a:r>
          </a:p>
          <a:p>
            <a:pPr marL="628650" lvl="1" indent="-171450">
              <a:buFont typeface="Arial" panose="020B0604020202020204" pitchFamily="34" charset="0"/>
              <a:buChar char="•"/>
            </a:pPr>
            <a:r>
              <a:rPr lang="en-MY" sz="900"/>
              <a:t>64 filters (</a:t>
            </a:r>
            <a:r>
              <a:rPr lang="en-MY" sz="900" b="1" err="1"/>
              <a:t>ReLU</a:t>
            </a:r>
            <a:r>
              <a:rPr lang="en-MY" sz="900"/>
              <a:t>)</a:t>
            </a:r>
          </a:p>
          <a:p>
            <a:pPr marL="628650" lvl="1" indent="-171450">
              <a:buFont typeface="Arial" panose="020B0604020202020204" pitchFamily="34" charset="0"/>
              <a:buChar char="•"/>
            </a:pPr>
            <a:r>
              <a:rPr lang="en-MY" sz="900"/>
              <a:t>1 filter output (</a:t>
            </a:r>
            <a:r>
              <a:rPr lang="en-MY" sz="900" b="1"/>
              <a:t>Sigmoid</a:t>
            </a:r>
            <a:r>
              <a:rPr lang="en-MY" sz="900"/>
              <a:t>)</a:t>
            </a:r>
          </a:p>
          <a:p>
            <a:r>
              <a:rPr lang="en-MY" sz="900"/>
              <a:t>2. Enhancement Branch:</a:t>
            </a:r>
          </a:p>
          <a:p>
            <a:pPr marL="628650" lvl="1" indent="-171450">
              <a:buFont typeface="Arial" panose="020B0604020202020204" pitchFamily="34" charset="0"/>
              <a:buChar char="•"/>
            </a:pPr>
            <a:r>
              <a:rPr lang="en-MY" sz="900"/>
              <a:t>64 filters (</a:t>
            </a:r>
            <a:r>
              <a:rPr lang="en-MY" sz="900" b="1" err="1"/>
              <a:t>ReLU</a:t>
            </a:r>
            <a:r>
              <a:rPr lang="en-MY" sz="900"/>
              <a:t>)</a:t>
            </a:r>
          </a:p>
          <a:p>
            <a:pPr marL="628650" lvl="1" indent="-171450">
              <a:buFont typeface="Arial" panose="020B0604020202020204" pitchFamily="34" charset="0"/>
              <a:buChar char="•"/>
            </a:pPr>
            <a:r>
              <a:rPr lang="en-MY" sz="900"/>
              <a:t>3 filters output (</a:t>
            </a:r>
            <a:r>
              <a:rPr lang="en-MY" sz="900" b="1"/>
              <a:t>Tanh</a:t>
            </a:r>
            <a:r>
              <a:rPr lang="en-MY" sz="900"/>
              <a:t>)</a:t>
            </a:r>
          </a:p>
          <a:p>
            <a:r>
              <a:rPr lang="en-MY" sz="900"/>
              <a:t>3. Super-Resolution Branch:</a:t>
            </a:r>
          </a:p>
          <a:p>
            <a:pPr marL="628650" lvl="1" indent="-171450">
              <a:buFont typeface="Arial" panose="020B0604020202020204" pitchFamily="34" charset="0"/>
              <a:buChar char="•"/>
            </a:pPr>
            <a:r>
              <a:rPr lang="en-MY" sz="900"/>
              <a:t>Multiple 64-filter layers</a:t>
            </a:r>
          </a:p>
          <a:p>
            <a:pPr marL="628650" lvl="1" indent="-171450">
              <a:buFont typeface="Arial" panose="020B0604020202020204" pitchFamily="34" charset="0"/>
              <a:buChar char="•"/>
            </a:pPr>
            <a:r>
              <a:rPr lang="en-MY" sz="900" b="1" err="1"/>
              <a:t>PixelShuffle</a:t>
            </a:r>
            <a:r>
              <a:rPr lang="en-MY" sz="900"/>
              <a:t> upscaling</a:t>
            </a:r>
          </a:p>
          <a:p>
            <a:pPr marL="628650" lvl="1" indent="-171450">
              <a:buFont typeface="Arial" panose="020B0604020202020204" pitchFamily="34" charset="0"/>
              <a:buChar char="•"/>
            </a:pPr>
            <a:r>
              <a:rPr lang="en-MY" sz="900" b="1"/>
              <a:t>Final 3-channel output</a:t>
            </a:r>
          </a:p>
          <a:p>
            <a:endParaRPr lang="en-MY" sz="900"/>
          </a:p>
        </p:txBody>
      </p:sp>
      <p:pic>
        <p:nvPicPr>
          <p:cNvPr id="11" name="Picture 10">
            <a:extLst>
              <a:ext uri="{FF2B5EF4-FFF2-40B4-BE49-F238E27FC236}">
                <a16:creationId xmlns:a16="http://schemas.microsoft.com/office/drawing/2014/main" id="{22FE8DF0-CC5C-B922-7CAF-DFEFFA577E21}"/>
              </a:ext>
            </a:extLst>
          </p:cNvPr>
          <p:cNvPicPr>
            <a:picLocks noChangeAspect="1"/>
          </p:cNvPicPr>
          <p:nvPr/>
        </p:nvPicPr>
        <p:blipFill>
          <a:blip r:embed="rId4"/>
          <a:stretch>
            <a:fillRect/>
          </a:stretch>
        </p:blipFill>
        <p:spPr>
          <a:xfrm>
            <a:off x="335328" y="1520468"/>
            <a:ext cx="2862511" cy="2720556"/>
          </a:xfrm>
          <a:prstGeom prst="rect">
            <a:avLst/>
          </a:prstGeom>
        </p:spPr>
      </p:pic>
      <p:sp>
        <p:nvSpPr>
          <p:cNvPr id="12" name="TextBox 11">
            <a:extLst>
              <a:ext uri="{FF2B5EF4-FFF2-40B4-BE49-F238E27FC236}">
                <a16:creationId xmlns:a16="http://schemas.microsoft.com/office/drawing/2014/main" id="{6D8507BC-2760-FBB0-959A-9241836590E5}"/>
              </a:ext>
            </a:extLst>
          </p:cNvPr>
          <p:cNvSpPr txBox="1"/>
          <p:nvPr/>
        </p:nvSpPr>
        <p:spPr>
          <a:xfrm>
            <a:off x="262568" y="4338810"/>
            <a:ext cx="341339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MY" sz="900" b="1">
                <a:solidFill>
                  <a:srgbClr val="173F7E"/>
                </a:solidFill>
                <a:cs typeface="Arial"/>
              </a:rPr>
              <a:t>Processing Flow</a:t>
            </a:r>
            <a:r>
              <a:rPr lang="en-US" sz="900">
                <a:solidFill>
                  <a:srgbClr val="173F7E"/>
                </a:solidFill>
                <a:cs typeface="Arial"/>
              </a:rPr>
              <a:t>​</a:t>
            </a:r>
          </a:p>
          <a:p>
            <a:r>
              <a:rPr lang="en-MY" sz="900">
                <a:cs typeface="Arial"/>
              </a:rPr>
              <a:t>Input → Feature Extraction → Three Parallel Outputs</a:t>
            </a:r>
            <a:r>
              <a:rPr lang="en-US" sz="900">
                <a:cs typeface="Arial"/>
              </a:rPr>
              <a:t>​</a:t>
            </a:r>
          </a:p>
          <a:p>
            <a:r>
              <a:rPr lang="en-MY" sz="900">
                <a:cs typeface="Arial"/>
              </a:rPr>
              <a:t>├─► Saliency Map</a:t>
            </a:r>
            <a:r>
              <a:rPr lang="en-US" sz="900">
                <a:cs typeface="Arial"/>
              </a:rPr>
              <a:t>​</a:t>
            </a:r>
          </a:p>
          <a:p>
            <a:r>
              <a:rPr lang="en-MY" sz="900">
                <a:cs typeface="Arial"/>
              </a:rPr>
              <a:t>├─► Enhanced Image</a:t>
            </a:r>
            <a:r>
              <a:rPr lang="en-US" sz="900">
                <a:cs typeface="Arial"/>
              </a:rPr>
              <a:t>​</a:t>
            </a:r>
          </a:p>
          <a:p>
            <a:r>
              <a:rPr lang="en-MY" sz="900">
                <a:cs typeface="Arial"/>
              </a:rPr>
              <a:t>└─► Enhanced → Super-Resolution</a:t>
            </a:r>
            <a:r>
              <a:rPr lang="en-US" sz="900">
                <a:cs typeface="Arial"/>
              </a:rPr>
              <a:t>​</a:t>
            </a:r>
            <a:br>
              <a:rPr lang="en-US" sz="900">
                <a:cs typeface="Arial"/>
              </a:rPr>
            </a:br>
            <a:endParaRPr lang="en-US" sz="900">
              <a:cs typeface="Arial"/>
            </a:endParaRPr>
          </a:p>
          <a:p>
            <a:r>
              <a:rPr lang="en-MY" sz="900" b="1">
                <a:solidFill>
                  <a:srgbClr val="173F7E"/>
                </a:solidFill>
                <a:cs typeface="Arial"/>
              </a:rPr>
              <a:t>Technical Highlights</a:t>
            </a:r>
            <a:r>
              <a:rPr lang="en-US" sz="900">
                <a:solidFill>
                  <a:srgbClr val="173F7E"/>
                </a:solidFill>
                <a:cs typeface="Arial"/>
              </a:rPr>
              <a:t>​</a:t>
            </a:r>
          </a:p>
          <a:p>
            <a:pPr marL="171450" indent="-171450">
              <a:buFont typeface="Arial,Sans-Serif"/>
              <a:buChar char="•"/>
            </a:pPr>
            <a:r>
              <a:rPr lang="en-MY" sz="900">
                <a:cs typeface="Arial"/>
              </a:rPr>
              <a:t>Consistent use of Conv2D layers</a:t>
            </a:r>
            <a:r>
              <a:rPr lang="en-US" sz="900">
                <a:cs typeface="Arial"/>
              </a:rPr>
              <a:t>​</a:t>
            </a:r>
          </a:p>
          <a:p>
            <a:pPr marL="171450" indent="-171450">
              <a:buFont typeface="Arial,Sans-Serif"/>
              <a:buChar char="•"/>
            </a:pPr>
            <a:r>
              <a:rPr lang="en-MY" sz="900">
                <a:cs typeface="Arial"/>
              </a:rPr>
              <a:t>Strategic activation functions:</a:t>
            </a:r>
            <a:r>
              <a:rPr lang="en-US" sz="900">
                <a:cs typeface="Arial"/>
              </a:rPr>
              <a:t>​</a:t>
            </a:r>
          </a:p>
          <a:p>
            <a:pPr marL="628650" lvl="1" indent="-171450">
              <a:buFont typeface="Arial,Sans-Serif"/>
              <a:buChar char="•"/>
            </a:pPr>
            <a:r>
              <a:rPr lang="en-MY" sz="900" err="1">
                <a:cs typeface="Arial"/>
              </a:rPr>
              <a:t>ReLU</a:t>
            </a:r>
            <a:r>
              <a:rPr lang="en-MY" sz="900">
                <a:cs typeface="Arial"/>
              </a:rPr>
              <a:t> for intermediate layers</a:t>
            </a:r>
            <a:r>
              <a:rPr lang="en-US" sz="900">
                <a:cs typeface="Arial"/>
              </a:rPr>
              <a:t>​</a:t>
            </a:r>
          </a:p>
          <a:p>
            <a:pPr marL="628650" lvl="1" indent="-171450">
              <a:buFont typeface="Arial,Sans-Serif"/>
              <a:buChar char="•"/>
            </a:pPr>
            <a:r>
              <a:rPr lang="en-MY" sz="900">
                <a:cs typeface="Arial"/>
              </a:rPr>
              <a:t>Sigmoid for saliency</a:t>
            </a:r>
            <a:r>
              <a:rPr lang="en-US" sz="900">
                <a:cs typeface="Arial"/>
              </a:rPr>
              <a:t>​</a:t>
            </a:r>
          </a:p>
          <a:p>
            <a:pPr marL="628650" lvl="1" indent="-171450">
              <a:buFont typeface="Arial,Sans-Serif"/>
              <a:buChar char="•"/>
            </a:pPr>
            <a:r>
              <a:rPr lang="en-MY" sz="900">
                <a:cs typeface="Arial"/>
              </a:rPr>
              <a:t>Tanh for image outputs</a:t>
            </a:r>
            <a:r>
              <a:rPr lang="en-US" sz="900">
                <a:cs typeface="Arial"/>
              </a:rPr>
              <a:t>​</a:t>
            </a:r>
          </a:p>
          <a:p>
            <a:pPr marL="171450" indent="-171450">
              <a:buFont typeface="Arial,Sans-Serif"/>
              <a:buChar char="•"/>
            </a:pPr>
            <a:r>
              <a:rPr lang="en-MY" sz="900">
                <a:cs typeface="Arial"/>
              </a:rPr>
              <a:t>Efficient feature reuse</a:t>
            </a:r>
            <a:r>
              <a:rPr lang="en-US" sz="900">
                <a:cs typeface="Arial"/>
              </a:rPr>
              <a:t>​</a:t>
            </a:r>
          </a:p>
          <a:p>
            <a:pPr marL="171450" indent="-171450">
              <a:buFont typeface="Arial,Sans-Serif"/>
              <a:buChar char="•"/>
            </a:pPr>
            <a:r>
              <a:rPr lang="en-MY" sz="900">
                <a:cs typeface="Arial"/>
              </a:rPr>
              <a:t>Integrated enhancement-SR pipeline</a:t>
            </a:r>
            <a:r>
              <a:rPr lang="en-US" sz="900">
                <a:cs typeface="Arial"/>
              </a:rPr>
              <a:t>​</a:t>
            </a:r>
          </a:p>
        </p:txBody>
      </p:sp>
    </p:spTree>
    <p:extLst>
      <p:ext uri="{BB962C8B-B14F-4D97-AF65-F5344CB8AC3E}">
        <p14:creationId xmlns:p14="http://schemas.microsoft.com/office/powerpoint/2010/main" val="41074326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TOFOOTER" val="No"/>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DashVTI">
  <a:themeElements>
    <a:clrScheme name="DashVTI">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DashVTI">
      <a:majorFont>
        <a:latin typeface="Grandview Display"/>
        <a:ea typeface=""/>
        <a:cs typeface=""/>
      </a:majorFont>
      <a:minorFont>
        <a:latin typeface="Grandview Display"/>
        <a:ea typeface=""/>
        <a:cs typeface=""/>
      </a:minorFont>
    </a:fontScheme>
    <a:fmtScheme name="Dash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E0E31462-65AE-4087-9B94-B3347EE711B2}" vid="{CA8B31CB-369F-4872-A917-A9EAAF9182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TotalTime>
  <Words>3574</Words>
  <Application>Microsoft Office PowerPoint</Application>
  <PresentationFormat>Widescreen</PresentationFormat>
  <Paragraphs>560</Paragraphs>
  <Slides>19</Slides>
  <Notes>19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Arial,Sans-Serif</vt:lpstr>
      <vt:lpstr>Calibri</vt:lpstr>
      <vt:lpstr>Courier New</vt:lpstr>
      <vt:lpstr>Courier New,monospace</vt:lpstr>
      <vt:lpstr>Gabriola</vt:lpstr>
      <vt:lpstr>Grandview Display</vt:lpstr>
      <vt:lpstr>Sabon Next LT</vt:lpstr>
      <vt:lpstr>Segoe UI</vt:lpstr>
      <vt:lpstr>Wingdings</vt:lpstr>
      <vt:lpstr>DashVTI</vt:lpstr>
      <vt:lpstr>NUS-ISS-ISY5002-PRS-PracticeModule</vt:lpstr>
      <vt:lpstr>Enhancing Underwater Imaging: Background, Challenges &amp; Project Objectives</vt:lpstr>
      <vt:lpstr>Tools/Techniques Used </vt:lpstr>
      <vt:lpstr>PowerPoint Presentation</vt:lpstr>
      <vt:lpstr>Feature Selection &amp; Selection of final data</vt:lpstr>
      <vt:lpstr>System Architecture</vt:lpstr>
      <vt:lpstr>Application Demo</vt:lpstr>
      <vt:lpstr>ML Model Architecture </vt:lpstr>
      <vt:lpstr>ML Model Architecture  </vt:lpstr>
      <vt:lpstr>ML Model Architecture   </vt:lpstr>
      <vt:lpstr>System Performance</vt:lpstr>
      <vt:lpstr>FUnIE-GAN: Model Performance Results  </vt:lpstr>
      <vt:lpstr>Sea-Pix-GAN: Model Performance Results   </vt:lpstr>
      <vt:lpstr>DeepSESR: Model Performance Results   </vt:lpstr>
      <vt:lpstr>LDS-Net: Model Performance Results   </vt:lpstr>
      <vt:lpstr>Best Video Selection Model Performance Results</vt:lpstr>
      <vt:lpstr>Recommendations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zhan.gu@nus.edu.sg</dc:creator>
  <cp:lastModifiedBy>Jithin Krishnan</cp:lastModifiedBy>
  <cp:revision>15</cp:revision>
  <cp:lastPrinted>2015-02-25T07:22:35Z</cp:lastPrinted>
  <dcterms:created xsi:type="dcterms:W3CDTF">2014-12-11T07:55:35Z</dcterms:created>
  <dcterms:modified xsi:type="dcterms:W3CDTF">2024-10-29T14:36:22Z</dcterms:modified>
</cp:coreProperties>
</file>